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5"/>
    <p:restoredTop sz="88827"/>
  </p:normalViewPr>
  <p:slideViewPr>
    <p:cSldViewPr snapToGrid="0" snapToObjects="1">
      <p:cViewPr>
        <p:scale>
          <a:sx n="124" d="100"/>
          <a:sy n="124" d="100"/>
        </p:scale>
        <p:origin x="-3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5D446-B605-E242-87C8-5E1A359E2B81}" type="datetimeFigureOut">
              <a:rPr lang="en-US" smtClean="0"/>
              <a:t>10/31/18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A9363-61F1-4D40-BC19-6DBFD19F7BEA}" type="slidenum">
              <a:rPr lang="en-US" smtClean="0"/>
              <a:t>‹#›</a:t>
            </a:fld>
            <a:endParaRPr lang="en-US"/>
          </a:p>
        </p:txBody>
      </p:sp>
    </p:spTree>
    <p:extLst>
      <p:ext uri="{BB962C8B-B14F-4D97-AF65-F5344CB8AC3E}">
        <p14:creationId xmlns:p14="http://schemas.microsoft.com/office/powerpoint/2010/main" val="2045547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take these word embeddings and plug them into NLP applications.</a:t>
            </a:r>
          </a:p>
          <a:p>
            <a:endParaRPr lang="en-US" dirty="0"/>
          </a:p>
          <a:p>
            <a:r>
              <a:rPr lang="en-US" dirty="0"/>
              <a:t>NER: Edward Jones is a person’s name instead of a corporation, because orange farmer is a person.</a:t>
            </a:r>
          </a:p>
          <a:p>
            <a:endParaRPr lang="en-US" dirty="0"/>
          </a:p>
          <a:p>
            <a:r>
              <a:rPr lang="en-US" dirty="0"/>
              <a:t>Previously, </a:t>
            </a:r>
            <a:r>
              <a:rPr lang="en-US" dirty="0" err="1"/>
              <a:t>xs</a:t>
            </a:r>
            <a:r>
              <a:rPr lang="en-US" dirty="0"/>
              <a:t> are one-hot vectors. </a:t>
            </a:r>
          </a:p>
          <a:p>
            <a:r>
              <a:rPr lang="en-US" dirty="0"/>
              <a:t>Now if we use pretrained word embeddings as input, knowing that apple and orange are similar words will make it easier for you learning algorithm to generalize to figure out that “Richard Lee” is a also a person’s name.</a:t>
            </a:r>
          </a:p>
          <a:p>
            <a:endParaRPr lang="en-US" dirty="0"/>
          </a:p>
          <a:p>
            <a:r>
              <a:rPr lang="en-US" dirty="0"/>
              <a:t>A more interesting case is that:</a:t>
            </a:r>
          </a:p>
          <a:p>
            <a:r>
              <a:rPr lang="en-US" dirty="0"/>
              <a:t>if you see a much less common word, such as “Pitaya cultivator”.</a:t>
            </a:r>
          </a:p>
          <a:p>
            <a:r>
              <a:rPr lang="en-US" dirty="0"/>
              <a:t>If the training set for the NER task is very small, you might not have seen the two words before. </a:t>
            </a:r>
          </a:p>
          <a:p>
            <a:r>
              <a:rPr lang="en-US" dirty="0"/>
              <a:t>But if you have learned a word embedding that tells you that pitaya is close to a fruit, and cultivator is close to a person</a:t>
            </a:r>
          </a:p>
          <a:p>
            <a:r>
              <a:rPr lang="en-US" dirty="0"/>
              <a:t>You will still be able to generalize to know that pitaya cultivator is also a person.</a:t>
            </a:r>
          </a:p>
        </p:txBody>
      </p:sp>
      <p:sp>
        <p:nvSpPr>
          <p:cNvPr id="4" name="Slide Number Placeholder 3"/>
          <p:cNvSpPr>
            <a:spLocks noGrp="1"/>
          </p:cNvSpPr>
          <p:nvPr>
            <p:ph type="sldNum" sz="quarter" idx="5"/>
          </p:nvPr>
        </p:nvSpPr>
        <p:spPr/>
        <p:txBody>
          <a:bodyPr/>
          <a:lstStyle/>
          <a:p>
            <a:fld id="{7D9A9363-61F1-4D40-BC19-6DBFD19F7BEA}" type="slidenum">
              <a:rPr lang="en-US" smtClean="0"/>
              <a:t>6</a:t>
            </a:fld>
            <a:endParaRPr lang="en-US"/>
          </a:p>
        </p:txBody>
      </p:sp>
    </p:spTree>
    <p:extLst>
      <p:ext uri="{BB962C8B-B14F-4D97-AF65-F5344CB8AC3E}">
        <p14:creationId xmlns:p14="http://schemas.microsoft.com/office/powerpoint/2010/main" val="386574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an algorithm to figure it out </a:t>
            </a:r>
            <a:r>
              <a:rPr lang="en-US" b="1" dirty="0"/>
              <a:t>automatically</a:t>
            </a:r>
            <a:r>
              <a:rPr lang="en-US" dirty="0"/>
              <a:t>?</a:t>
            </a:r>
          </a:p>
          <a:p>
            <a:endParaRPr lang="en-US" dirty="0"/>
          </a:p>
          <a:p>
            <a:r>
              <a:rPr lang="en-US" dirty="0"/>
              <a:t>The main difference between man and woman is </a:t>
            </a:r>
            <a:r>
              <a:rPr lang="en-US" b="1" dirty="0"/>
              <a:t>gender</a:t>
            </a:r>
            <a:r>
              <a:rPr lang="en-US" dirty="0"/>
              <a:t> (a feature!), and so is the main difference between king and queen!</a:t>
            </a:r>
          </a:p>
          <a:p>
            <a:r>
              <a:rPr lang="en-US" dirty="0"/>
              <a:t>I.e., the difference between Man and Woman, and the difference between King and Queen are about the same!</a:t>
            </a:r>
          </a:p>
          <a:p>
            <a:endParaRPr lang="en-US" dirty="0"/>
          </a:p>
          <a:p>
            <a:endParaRPr lang="en-US" dirty="0"/>
          </a:p>
        </p:txBody>
      </p:sp>
      <p:sp>
        <p:nvSpPr>
          <p:cNvPr id="4" name="Slide Number Placeholder 3"/>
          <p:cNvSpPr>
            <a:spLocks noGrp="1"/>
          </p:cNvSpPr>
          <p:nvPr>
            <p:ph type="sldNum" sz="quarter" idx="5"/>
          </p:nvPr>
        </p:nvSpPr>
        <p:spPr/>
        <p:txBody>
          <a:bodyPr/>
          <a:lstStyle/>
          <a:p>
            <a:fld id="{7D9A9363-61F1-4D40-BC19-6DBFD19F7BEA}" type="slidenum">
              <a:rPr lang="en-US" smtClean="0"/>
              <a:t>8</a:t>
            </a:fld>
            <a:endParaRPr lang="en-US"/>
          </a:p>
        </p:txBody>
      </p:sp>
    </p:spTree>
    <p:extLst>
      <p:ext uri="{BB962C8B-B14F-4D97-AF65-F5344CB8AC3E}">
        <p14:creationId xmlns:p14="http://schemas.microsoft.com/office/powerpoint/2010/main" val="184900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 man is represented as a point in the 300-D vector space</a:t>
            </a:r>
          </a:p>
          <a:p>
            <a:endParaRPr lang="en-US" dirty="0"/>
          </a:p>
          <a:p>
            <a:r>
              <a:rPr lang="en-US" dirty="0"/>
              <a:t>What we pointed out in the last slide is that the </a:t>
            </a:r>
            <a:r>
              <a:rPr lang="en-US" b="1" dirty="0"/>
              <a:t>vector distance </a:t>
            </a:r>
            <a:r>
              <a:rPr lang="en-US" dirty="0"/>
              <a:t>between Man and Woman is very similar from King and Queen</a:t>
            </a:r>
          </a:p>
          <a:p>
            <a:endParaRPr lang="en-US" dirty="0"/>
          </a:p>
          <a:p>
            <a:r>
              <a:rPr lang="en-US" dirty="0"/>
              <a:t>And this vector represents the difference in the direction of gender</a:t>
            </a:r>
          </a:p>
          <a:p>
            <a:endParaRPr lang="en-US" dirty="0"/>
          </a:p>
          <a:p>
            <a:r>
              <a:rPr lang="en-US" dirty="0"/>
              <a:t>Algorithm: find the word w so that the equation holds true. </a:t>
            </a:r>
            <a:r>
              <a:rPr lang="en-US" dirty="0">
                <a:sym typeface="Wingdings" pitchFamily="2" charset="2"/>
              </a:rPr>
              <a:t> </a:t>
            </a:r>
            <a:r>
              <a:rPr lang="en-US" dirty="0" err="1">
                <a:sym typeface="Wingdings" pitchFamily="2" charset="2"/>
              </a:rPr>
              <a:t>arg</a:t>
            </a:r>
            <a:r>
              <a:rPr lang="en-US" dirty="0">
                <a:sym typeface="Wingdings" pitchFamily="2" charset="2"/>
              </a:rPr>
              <a:t> max sim</a:t>
            </a:r>
          </a:p>
          <a:p>
            <a:endParaRPr lang="en-US" dirty="0">
              <a:sym typeface="Wingdings" pitchFamily="2" charset="2"/>
            </a:endParaRPr>
          </a:p>
          <a:p>
            <a:r>
              <a:rPr lang="en-US" dirty="0">
                <a:sym typeface="Wingdings" pitchFamily="2" charset="2"/>
              </a:rPr>
              <a:t>With some appropriate similarity functions to measure how similar two embedding vectors are to each other, </a:t>
            </a:r>
          </a:p>
        </p:txBody>
      </p:sp>
      <p:sp>
        <p:nvSpPr>
          <p:cNvPr id="4" name="Slide Number Placeholder 3"/>
          <p:cNvSpPr>
            <a:spLocks noGrp="1"/>
          </p:cNvSpPr>
          <p:nvPr>
            <p:ph type="sldNum" sz="quarter" idx="5"/>
          </p:nvPr>
        </p:nvSpPr>
        <p:spPr/>
        <p:txBody>
          <a:bodyPr/>
          <a:lstStyle/>
          <a:p>
            <a:fld id="{7D9A9363-61F1-4D40-BC19-6DBFD19F7BEA}" type="slidenum">
              <a:rPr lang="en-US" smtClean="0"/>
              <a:t>9</a:t>
            </a:fld>
            <a:endParaRPr lang="en-US"/>
          </a:p>
        </p:txBody>
      </p:sp>
    </p:spTree>
    <p:extLst>
      <p:ext uri="{BB962C8B-B14F-4D97-AF65-F5344CB8AC3E}">
        <p14:creationId xmlns:p14="http://schemas.microsoft.com/office/powerpoint/2010/main" val="1670371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 used similarity function is called cosine similarity</a:t>
            </a:r>
          </a:p>
        </p:txBody>
      </p:sp>
      <p:sp>
        <p:nvSpPr>
          <p:cNvPr id="4" name="Slide Number Placeholder 3"/>
          <p:cNvSpPr>
            <a:spLocks noGrp="1"/>
          </p:cNvSpPr>
          <p:nvPr>
            <p:ph type="sldNum" sz="quarter" idx="5"/>
          </p:nvPr>
        </p:nvSpPr>
        <p:spPr/>
        <p:txBody>
          <a:bodyPr/>
          <a:lstStyle/>
          <a:p>
            <a:fld id="{7D9A9363-61F1-4D40-BC19-6DBFD19F7BEA}" type="slidenum">
              <a:rPr lang="en-US" smtClean="0"/>
              <a:t>10</a:t>
            </a:fld>
            <a:endParaRPr lang="en-US"/>
          </a:p>
        </p:txBody>
      </p:sp>
    </p:spTree>
    <p:extLst>
      <p:ext uri="{BB962C8B-B14F-4D97-AF65-F5344CB8AC3E}">
        <p14:creationId xmlns:p14="http://schemas.microsoft.com/office/powerpoint/2010/main" val="1380869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remarkable results about word embeddings is the </a:t>
            </a:r>
            <a:r>
              <a:rPr lang="en-US" b="1" dirty="0"/>
              <a:t>generality</a:t>
            </a:r>
            <a:r>
              <a:rPr lang="en-US" dirty="0"/>
              <a:t> of </a:t>
            </a:r>
            <a:r>
              <a:rPr lang="en-US" b="1" dirty="0"/>
              <a:t>analogy</a:t>
            </a:r>
            <a:r>
              <a:rPr lang="en-US" dirty="0"/>
              <a:t> relationship that they can learn</a:t>
            </a:r>
          </a:p>
        </p:txBody>
      </p:sp>
      <p:sp>
        <p:nvSpPr>
          <p:cNvPr id="4" name="Slide Number Placeholder 3"/>
          <p:cNvSpPr>
            <a:spLocks noGrp="1"/>
          </p:cNvSpPr>
          <p:nvPr>
            <p:ph type="sldNum" sz="quarter" idx="5"/>
          </p:nvPr>
        </p:nvSpPr>
        <p:spPr/>
        <p:txBody>
          <a:bodyPr/>
          <a:lstStyle/>
          <a:p>
            <a:fld id="{7D9A9363-61F1-4D40-BC19-6DBFD19F7BEA}" type="slidenum">
              <a:rPr lang="en-US" smtClean="0"/>
              <a:t>11</a:t>
            </a:fld>
            <a:endParaRPr lang="en-US"/>
          </a:p>
        </p:txBody>
      </p:sp>
    </p:spTree>
    <p:extLst>
      <p:ext uri="{BB962C8B-B14F-4D97-AF65-F5344CB8AC3E}">
        <p14:creationId xmlns:p14="http://schemas.microsoft.com/office/powerpoint/2010/main" val="352640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implement an algorithm to learn a word embedding, what you end up learning is an </a:t>
            </a:r>
            <a:r>
              <a:rPr lang="en-US" b="1" dirty="0"/>
              <a:t>embedding</a:t>
            </a:r>
            <a:r>
              <a:rPr lang="en-US" dirty="0"/>
              <a:t> </a:t>
            </a:r>
            <a:r>
              <a:rPr lang="en-US" b="1" dirty="0"/>
              <a:t>matrix</a:t>
            </a:r>
            <a:r>
              <a:rPr lang="en-US" dirty="0"/>
              <a:t>.</a:t>
            </a:r>
          </a:p>
          <a:p>
            <a:endParaRPr lang="en-US" dirty="0"/>
          </a:p>
        </p:txBody>
      </p:sp>
      <p:sp>
        <p:nvSpPr>
          <p:cNvPr id="4" name="Slide Number Placeholder 3"/>
          <p:cNvSpPr>
            <a:spLocks noGrp="1"/>
          </p:cNvSpPr>
          <p:nvPr>
            <p:ph type="sldNum" sz="quarter" idx="5"/>
          </p:nvPr>
        </p:nvSpPr>
        <p:spPr/>
        <p:txBody>
          <a:bodyPr/>
          <a:lstStyle/>
          <a:p>
            <a:fld id="{7D9A9363-61F1-4D40-BC19-6DBFD19F7BEA}" type="slidenum">
              <a:rPr lang="en-US" smtClean="0"/>
              <a:t>12</a:t>
            </a:fld>
            <a:endParaRPr lang="en-US"/>
          </a:p>
        </p:txBody>
      </p:sp>
    </p:spTree>
    <p:extLst>
      <p:ext uri="{BB962C8B-B14F-4D97-AF65-F5344CB8AC3E}">
        <p14:creationId xmlns:p14="http://schemas.microsoft.com/office/powerpoint/2010/main" val="192979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history of learning word embeddings, people start off with complex algorithms</a:t>
            </a:r>
          </a:p>
          <a:p>
            <a:r>
              <a:rPr lang="en-US" dirty="0"/>
              <a:t>Over time, researchers discovered they can use simpler and simpler models, and still get a very good results</a:t>
            </a:r>
          </a:p>
          <a:p>
            <a:endParaRPr lang="en-US" dirty="0"/>
          </a:p>
          <a:p>
            <a:r>
              <a:rPr lang="en-US" dirty="0"/>
              <a:t>Start with slightly more complex algorithms, because it is easier to develop intuitions about why they should work</a:t>
            </a:r>
          </a:p>
          <a:p>
            <a:r>
              <a:rPr lang="en-US" dirty="0"/>
              <a:t>They we move on to simply the algorithms.</a:t>
            </a:r>
          </a:p>
        </p:txBody>
      </p:sp>
      <p:sp>
        <p:nvSpPr>
          <p:cNvPr id="4" name="Slide Number Placeholder 3"/>
          <p:cNvSpPr>
            <a:spLocks noGrp="1"/>
          </p:cNvSpPr>
          <p:nvPr>
            <p:ph type="sldNum" sz="quarter" idx="5"/>
          </p:nvPr>
        </p:nvSpPr>
        <p:spPr/>
        <p:txBody>
          <a:bodyPr/>
          <a:lstStyle/>
          <a:p>
            <a:fld id="{7D9A9363-61F1-4D40-BC19-6DBFD19F7BEA}" type="slidenum">
              <a:rPr lang="en-US" smtClean="0"/>
              <a:t>13</a:t>
            </a:fld>
            <a:endParaRPr lang="en-US"/>
          </a:p>
        </p:txBody>
      </p:sp>
    </p:spTree>
    <p:extLst>
      <p:ext uri="{BB962C8B-B14F-4D97-AF65-F5344CB8AC3E}">
        <p14:creationId xmlns:p14="http://schemas.microsoft.com/office/powerpoint/2010/main" val="110852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goal is not to train a language model, then you can use words on the right as context</a:t>
            </a:r>
          </a:p>
        </p:txBody>
      </p:sp>
      <p:sp>
        <p:nvSpPr>
          <p:cNvPr id="4" name="Slide Number Placeholder 3"/>
          <p:cNvSpPr>
            <a:spLocks noGrp="1"/>
          </p:cNvSpPr>
          <p:nvPr>
            <p:ph type="sldNum" sz="quarter" idx="5"/>
          </p:nvPr>
        </p:nvSpPr>
        <p:spPr/>
        <p:txBody>
          <a:bodyPr/>
          <a:lstStyle/>
          <a:p>
            <a:fld id="{7D9A9363-61F1-4D40-BC19-6DBFD19F7BEA}" type="slidenum">
              <a:rPr lang="en-US" smtClean="0"/>
              <a:t>15</a:t>
            </a:fld>
            <a:endParaRPr lang="en-US"/>
          </a:p>
        </p:txBody>
      </p:sp>
    </p:spTree>
    <p:extLst>
      <p:ext uri="{BB962C8B-B14F-4D97-AF65-F5344CB8AC3E}">
        <p14:creationId xmlns:p14="http://schemas.microsoft.com/office/powerpoint/2010/main" val="1123842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generate this table has two steps:</a:t>
            </a:r>
          </a:p>
          <a:p>
            <a:r>
              <a:rPr lang="en-US" dirty="0"/>
              <a:t>First, we pick a target word from the window of the context word, which is called “positive examples”</a:t>
            </a:r>
          </a:p>
          <a:p>
            <a:endParaRPr lang="en-US" dirty="0"/>
          </a:p>
          <a:p>
            <a:r>
              <a:rPr lang="en-US" dirty="0"/>
              <a:t>Then we create a supervised learning problem, where we use the input of context and word as </a:t>
            </a:r>
            <a:r>
              <a:rPr lang="en-US" b="1" dirty="0"/>
              <a:t>x</a:t>
            </a:r>
            <a:r>
              <a:rPr lang="en-US" dirty="0"/>
              <a:t>, to predict the output </a:t>
            </a:r>
            <a:r>
              <a:rPr lang="en-US" b="1" dirty="0"/>
              <a:t>y</a:t>
            </a:r>
          </a:p>
        </p:txBody>
      </p:sp>
      <p:sp>
        <p:nvSpPr>
          <p:cNvPr id="4" name="Slide Number Placeholder 3"/>
          <p:cNvSpPr>
            <a:spLocks noGrp="1"/>
          </p:cNvSpPr>
          <p:nvPr>
            <p:ph type="sldNum" sz="quarter" idx="5"/>
          </p:nvPr>
        </p:nvSpPr>
        <p:spPr/>
        <p:txBody>
          <a:bodyPr/>
          <a:lstStyle/>
          <a:p>
            <a:fld id="{7D9A9363-61F1-4D40-BC19-6DBFD19F7BEA}" type="slidenum">
              <a:rPr lang="en-US" smtClean="0"/>
              <a:t>21</a:t>
            </a:fld>
            <a:endParaRPr lang="en-US"/>
          </a:p>
        </p:txBody>
      </p:sp>
    </p:spTree>
    <p:extLst>
      <p:ext uri="{BB962C8B-B14F-4D97-AF65-F5344CB8AC3E}">
        <p14:creationId xmlns:p14="http://schemas.microsoft.com/office/powerpoint/2010/main" val="114354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52BA-71F6-6A47-B934-88C3452D07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159753-F9E4-5A44-BDCB-78D25BA1D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37DCFF-2B81-D841-8F15-6BEBADEF903C}"/>
              </a:ext>
            </a:extLst>
          </p:cNvPr>
          <p:cNvSpPr>
            <a:spLocks noGrp="1"/>
          </p:cNvSpPr>
          <p:nvPr>
            <p:ph type="dt" sz="half" idx="10"/>
          </p:nvPr>
        </p:nvSpPr>
        <p:spPr/>
        <p:txBody>
          <a:bodyPr/>
          <a:lstStyle/>
          <a:p>
            <a:fld id="{9850A102-DBED-A64A-A48D-EA9A07F671D4}" type="datetime1">
              <a:rPr lang="en-US" smtClean="0"/>
              <a:t>10/31/18</a:t>
            </a:fld>
            <a:endParaRPr lang="en-US"/>
          </a:p>
        </p:txBody>
      </p:sp>
      <p:sp>
        <p:nvSpPr>
          <p:cNvPr id="5" name="Footer Placeholder 4">
            <a:extLst>
              <a:ext uri="{FF2B5EF4-FFF2-40B4-BE49-F238E27FC236}">
                <a16:creationId xmlns:a16="http://schemas.microsoft.com/office/drawing/2014/main" id="{1B5563B4-AB0C-B742-B344-7AB2547DA1B4}"/>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C861FD2A-C6A6-5345-9C60-22ED1775D3ED}"/>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1709800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CF48-730C-6746-B087-6F0092DA1A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DDF6C3-A800-CC44-8A27-020A9ABF9F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1ECBB0-40C2-F441-8B07-A02EAA9693D5}"/>
              </a:ext>
            </a:extLst>
          </p:cNvPr>
          <p:cNvSpPr>
            <a:spLocks noGrp="1"/>
          </p:cNvSpPr>
          <p:nvPr>
            <p:ph type="dt" sz="half" idx="10"/>
          </p:nvPr>
        </p:nvSpPr>
        <p:spPr/>
        <p:txBody>
          <a:bodyPr/>
          <a:lstStyle/>
          <a:p>
            <a:fld id="{8240C935-3FCF-2946-8344-8DDC95C64C93}" type="datetime1">
              <a:rPr lang="en-US" smtClean="0"/>
              <a:t>10/31/18</a:t>
            </a:fld>
            <a:endParaRPr lang="en-US"/>
          </a:p>
        </p:txBody>
      </p:sp>
      <p:sp>
        <p:nvSpPr>
          <p:cNvPr id="5" name="Footer Placeholder 4">
            <a:extLst>
              <a:ext uri="{FF2B5EF4-FFF2-40B4-BE49-F238E27FC236}">
                <a16:creationId xmlns:a16="http://schemas.microsoft.com/office/drawing/2014/main" id="{06AA8C5D-C2D3-734A-8DB6-C1E115226153}"/>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125068F5-D5C2-974F-87A5-90936FE01245}"/>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2466090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D44B8E-4CB6-6E44-B82E-77DA9A9E4D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595F87-4086-2F4D-876B-7D8BAE835B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AB356-4673-644D-BED7-CD70077117FE}"/>
              </a:ext>
            </a:extLst>
          </p:cNvPr>
          <p:cNvSpPr>
            <a:spLocks noGrp="1"/>
          </p:cNvSpPr>
          <p:nvPr>
            <p:ph type="dt" sz="half" idx="10"/>
          </p:nvPr>
        </p:nvSpPr>
        <p:spPr/>
        <p:txBody>
          <a:bodyPr/>
          <a:lstStyle/>
          <a:p>
            <a:fld id="{5DFEE3B9-C914-CB4B-88AF-F034132313C1}" type="datetime1">
              <a:rPr lang="en-US" smtClean="0"/>
              <a:t>10/31/18</a:t>
            </a:fld>
            <a:endParaRPr lang="en-US"/>
          </a:p>
        </p:txBody>
      </p:sp>
      <p:sp>
        <p:nvSpPr>
          <p:cNvPr id="5" name="Footer Placeholder 4">
            <a:extLst>
              <a:ext uri="{FF2B5EF4-FFF2-40B4-BE49-F238E27FC236}">
                <a16:creationId xmlns:a16="http://schemas.microsoft.com/office/drawing/2014/main" id="{F8E7A91B-160E-DF4E-A004-06EFBF0E9475}"/>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A2BBF4CF-C0F3-DE41-920C-F0C819D31E63}"/>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4033926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BEC7-5CBF-A24F-B04E-3D9BEFA35B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8AE2EE-DEF4-994C-B90A-8BFA448534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3A661-2271-6D4D-8474-FE1BC7B04ACE}"/>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8170A3D7-099C-234A-9687-BDDBE2740799}"/>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EBC98F89-616F-004D-9218-BD04933015A3}"/>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24134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A13E8-55D9-FC4E-9A76-4CE76B49D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264AB2-702C-CA47-8F71-1216E1A257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7E6806-3E24-1043-9A1F-CB0D606AB87B}"/>
              </a:ext>
            </a:extLst>
          </p:cNvPr>
          <p:cNvSpPr>
            <a:spLocks noGrp="1"/>
          </p:cNvSpPr>
          <p:nvPr>
            <p:ph type="dt" sz="half" idx="10"/>
          </p:nvPr>
        </p:nvSpPr>
        <p:spPr/>
        <p:txBody>
          <a:bodyPr/>
          <a:lstStyle/>
          <a:p>
            <a:fld id="{48E77361-CB1E-9147-8BD3-FFDBA200B3C5}" type="datetime1">
              <a:rPr lang="en-US" smtClean="0"/>
              <a:t>10/31/18</a:t>
            </a:fld>
            <a:endParaRPr lang="en-US"/>
          </a:p>
        </p:txBody>
      </p:sp>
      <p:sp>
        <p:nvSpPr>
          <p:cNvPr id="5" name="Footer Placeholder 4">
            <a:extLst>
              <a:ext uri="{FF2B5EF4-FFF2-40B4-BE49-F238E27FC236}">
                <a16:creationId xmlns:a16="http://schemas.microsoft.com/office/drawing/2014/main" id="{F5FE61EA-23AF-BE47-9677-5242B777A2D0}"/>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F495E08E-D03C-EA49-B522-8F23A5D32464}"/>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1079909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444A-77FC-434B-AA4A-893618409A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E19589-CA9F-9C45-9C2E-9D1CD62AA8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3BFA4C-C253-0B4D-ADF0-412474A685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7D719F-6617-AE4E-B375-0105774049C9}"/>
              </a:ext>
            </a:extLst>
          </p:cNvPr>
          <p:cNvSpPr>
            <a:spLocks noGrp="1"/>
          </p:cNvSpPr>
          <p:nvPr>
            <p:ph type="dt" sz="half" idx="10"/>
          </p:nvPr>
        </p:nvSpPr>
        <p:spPr/>
        <p:txBody>
          <a:bodyPr/>
          <a:lstStyle/>
          <a:p>
            <a:fld id="{817C9F8D-8826-4F41-897D-CEF63535B569}" type="datetime1">
              <a:rPr lang="en-US" smtClean="0"/>
              <a:t>10/31/18</a:t>
            </a:fld>
            <a:endParaRPr lang="en-US"/>
          </a:p>
        </p:txBody>
      </p:sp>
      <p:sp>
        <p:nvSpPr>
          <p:cNvPr id="6" name="Footer Placeholder 5">
            <a:extLst>
              <a:ext uri="{FF2B5EF4-FFF2-40B4-BE49-F238E27FC236}">
                <a16:creationId xmlns:a16="http://schemas.microsoft.com/office/drawing/2014/main" id="{4A47F59D-6B72-0044-9D18-A0AC67306721}"/>
              </a:ext>
            </a:extLst>
          </p:cNvPr>
          <p:cNvSpPr>
            <a:spLocks noGrp="1"/>
          </p:cNvSpPr>
          <p:nvPr>
            <p:ph type="ftr" sz="quarter" idx="11"/>
          </p:nvPr>
        </p:nvSpPr>
        <p:spPr/>
        <p:txBody>
          <a:bodyPr/>
          <a:lstStyle/>
          <a:p>
            <a:r>
              <a:rPr lang="en-US"/>
              <a:t>CS596 Machine Learning, SDSU</a:t>
            </a:r>
          </a:p>
        </p:txBody>
      </p:sp>
      <p:sp>
        <p:nvSpPr>
          <p:cNvPr id="7" name="Slide Number Placeholder 6">
            <a:extLst>
              <a:ext uri="{FF2B5EF4-FFF2-40B4-BE49-F238E27FC236}">
                <a16:creationId xmlns:a16="http://schemas.microsoft.com/office/drawing/2014/main" id="{28C535B3-A515-8941-B019-5E818788323E}"/>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549289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09E8-C9E6-8B4F-BF1C-EDAB1B7C00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C2F474-7AF8-394E-AA38-3E91FC25BD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CB854F-5AE2-0547-B794-83B12A2F7E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01A93B-33CC-C046-BB63-2F63F255F0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08A701-72A3-9A47-9EC9-F4B5A7A62E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92773C-C39A-C247-B4E0-95B44F8A34CF}"/>
              </a:ext>
            </a:extLst>
          </p:cNvPr>
          <p:cNvSpPr>
            <a:spLocks noGrp="1"/>
          </p:cNvSpPr>
          <p:nvPr>
            <p:ph type="dt" sz="half" idx="10"/>
          </p:nvPr>
        </p:nvSpPr>
        <p:spPr/>
        <p:txBody>
          <a:bodyPr/>
          <a:lstStyle/>
          <a:p>
            <a:fld id="{5C8D4B5D-E867-ED4B-BD43-4C88AE014444}" type="datetime1">
              <a:rPr lang="en-US" smtClean="0"/>
              <a:t>10/31/18</a:t>
            </a:fld>
            <a:endParaRPr lang="en-US"/>
          </a:p>
        </p:txBody>
      </p:sp>
      <p:sp>
        <p:nvSpPr>
          <p:cNvPr id="8" name="Footer Placeholder 7">
            <a:extLst>
              <a:ext uri="{FF2B5EF4-FFF2-40B4-BE49-F238E27FC236}">
                <a16:creationId xmlns:a16="http://schemas.microsoft.com/office/drawing/2014/main" id="{4A5A9C2D-A538-B14E-B53F-F5E42DC43621}"/>
              </a:ext>
            </a:extLst>
          </p:cNvPr>
          <p:cNvSpPr>
            <a:spLocks noGrp="1"/>
          </p:cNvSpPr>
          <p:nvPr>
            <p:ph type="ftr" sz="quarter" idx="11"/>
          </p:nvPr>
        </p:nvSpPr>
        <p:spPr/>
        <p:txBody>
          <a:bodyPr/>
          <a:lstStyle/>
          <a:p>
            <a:r>
              <a:rPr lang="en-US"/>
              <a:t>CS596 Machine Learning, SDSU</a:t>
            </a:r>
          </a:p>
        </p:txBody>
      </p:sp>
      <p:sp>
        <p:nvSpPr>
          <p:cNvPr id="9" name="Slide Number Placeholder 8">
            <a:extLst>
              <a:ext uri="{FF2B5EF4-FFF2-40B4-BE49-F238E27FC236}">
                <a16:creationId xmlns:a16="http://schemas.microsoft.com/office/drawing/2014/main" id="{4EBC1AD2-3017-2346-96B6-7146488DC8F1}"/>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357382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023C-1D9E-584A-A56B-28BA6E5F0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A9965D-D9B1-A64E-B013-293EFB35C39D}"/>
              </a:ext>
            </a:extLst>
          </p:cNvPr>
          <p:cNvSpPr>
            <a:spLocks noGrp="1"/>
          </p:cNvSpPr>
          <p:nvPr>
            <p:ph type="dt" sz="half" idx="10"/>
          </p:nvPr>
        </p:nvSpPr>
        <p:spPr/>
        <p:txBody>
          <a:bodyPr/>
          <a:lstStyle/>
          <a:p>
            <a:fld id="{A8020D6A-D29A-314A-8225-0EDBDD088F01}" type="datetime1">
              <a:rPr lang="en-US" smtClean="0"/>
              <a:t>10/31/18</a:t>
            </a:fld>
            <a:endParaRPr lang="en-US"/>
          </a:p>
        </p:txBody>
      </p:sp>
      <p:sp>
        <p:nvSpPr>
          <p:cNvPr id="4" name="Footer Placeholder 3">
            <a:extLst>
              <a:ext uri="{FF2B5EF4-FFF2-40B4-BE49-F238E27FC236}">
                <a16:creationId xmlns:a16="http://schemas.microsoft.com/office/drawing/2014/main" id="{5B1A55E2-F288-1A4D-B120-B6987E5B5569}"/>
              </a:ext>
            </a:extLst>
          </p:cNvPr>
          <p:cNvSpPr>
            <a:spLocks noGrp="1"/>
          </p:cNvSpPr>
          <p:nvPr>
            <p:ph type="ftr" sz="quarter" idx="11"/>
          </p:nvPr>
        </p:nvSpPr>
        <p:spPr/>
        <p:txBody>
          <a:bodyPr/>
          <a:lstStyle/>
          <a:p>
            <a:r>
              <a:rPr lang="en-US"/>
              <a:t>CS596 Machine Learning, SDSU</a:t>
            </a:r>
          </a:p>
        </p:txBody>
      </p:sp>
      <p:sp>
        <p:nvSpPr>
          <p:cNvPr id="5" name="Slide Number Placeholder 4">
            <a:extLst>
              <a:ext uri="{FF2B5EF4-FFF2-40B4-BE49-F238E27FC236}">
                <a16:creationId xmlns:a16="http://schemas.microsoft.com/office/drawing/2014/main" id="{1D4F9846-DA68-6E4B-80D4-70FD8625E2EB}"/>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1273971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03318-7549-D547-9BFE-F81E332CD99D}"/>
              </a:ext>
            </a:extLst>
          </p:cNvPr>
          <p:cNvSpPr>
            <a:spLocks noGrp="1"/>
          </p:cNvSpPr>
          <p:nvPr>
            <p:ph type="dt" sz="half" idx="10"/>
          </p:nvPr>
        </p:nvSpPr>
        <p:spPr/>
        <p:txBody>
          <a:bodyPr/>
          <a:lstStyle/>
          <a:p>
            <a:fld id="{7AAE831A-A88B-CF47-AF3C-1345EB7990B1}" type="datetime1">
              <a:rPr lang="en-US" smtClean="0"/>
              <a:t>10/31/18</a:t>
            </a:fld>
            <a:endParaRPr lang="en-US"/>
          </a:p>
        </p:txBody>
      </p:sp>
      <p:sp>
        <p:nvSpPr>
          <p:cNvPr id="3" name="Footer Placeholder 2">
            <a:extLst>
              <a:ext uri="{FF2B5EF4-FFF2-40B4-BE49-F238E27FC236}">
                <a16:creationId xmlns:a16="http://schemas.microsoft.com/office/drawing/2014/main" id="{912D9005-AF57-2342-BD24-A148C77F634C}"/>
              </a:ext>
            </a:extLst>
          </p:cNvPr>
          <p:cNvSpPr>
            <a:spLocks noGrp="1"/>
          </p:cNvSpPr>
          <p:nvPr>
            <p:ph type="ftr" sz="quarter" idx="11"/>
          </p:nvPr>
        </p:nvSpPr>
        <p:spPr/>
        <p:txBody>
          <a:bodyPr/>
          <a:lstStyle/>
          <a:p>
            <a:r>
              <a:rPr lang="en-US"/>
              <a:t>CS596 Machine Learning, SDSU</a:t>
            </a:r>
          </a:p>
        </p:txBody>
      </p:sp>
      <p:sp>
        <p:nvSpPr>
          <p:cNvPr id="4" name="Slide Number Placeholder 3">
            <a:extLst>
              <a:ext uri="{FF2B5EF4-FFF2-40B4-BE49-F238E27FC236}">
                <a16:creationId xmlns:a16="http://schemas.microsoft.com/office/drawing/2014/main" id="{505E6FE4-5D88-7E42-92B4-1747F19CB613}"/>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2055129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CE9F-AD16-8A48-ABCC-A9826B65B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8E7EA0-9B76-664F-BE10-D617717B1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DB5D39-5947-8943-98A5-3410A027A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5AE8F1-35DC-1844-9F7D-FBF420B213CB}"/>
              </a:ext>
            </a:extLst>
          </p:cNvPr>
          <p:cNvSpPr>
            <a:spLocks noGrp="1"/>
          </p:cNvSpPr>
          <p:nvPr>
            <p:ph type="dt" sz="half" idx="10"/>
          </p:nvPr>
        </p:nvSpPr>
        <p:spPr/>
        <p:txBody>
          <a:bodyPr/>
          <a:lstStyle/>
          <a:p>
            <a:fld id="{465F5E22-7FFE-3545-89BE-7639D8FBD4AE}" type="datetime1">
              <a:rPr lang="en-US" smtClean="0"/>
              <a:t>10/31/18</a:t>
            </a:fld>
            <a:endParaRPr lang="en-US"/>
          </a:p>
        </p:txBody>
      </p:sp>
      <p:sp>
        <p:nvSpPr>
          <p:cNvPr id="6" name="Footer Placeholder 5">
            <a:extLst>
              <a:ext uri="{FF2B5EF4-FFF2-40B4-BE49-F238E27FC236}">
                <a16:creationId xmlns:a16="http://schemas.microsoft.com/office/drawing/2014/main" id="{202F824C-4370-284C-9F45-413361C08A98}"/>
              </a:ext>
            </a:extLst>
          </p:cNvPr>
          <p:cNvSpPr>
            <a:spLocks noGrp="1"/>
          </p:cNvSpPr>
          <p:nvPr>
            <p:ph type="ftr" sz="quarter" idx="11"/>
          </p:nvPr>
        </p:nvSpPr>
        <p:spPr/>
        <p:txBody>
          <a:bodyPr/>
          <a:lstStyle/>
          <a:p>
            <a:r>
              <a:rPr lang="en-US"/>
              <a:t>CS596 Machine Learning, SDSU</a:t>
            </a:r>
          </a:p>
        </p:txBody>
      </p:sp>
      <p:sp>
        <p:nvSpPr>
          <p:cNvPr id="7" name="Slide Number Placeholder 6">
            <a:extLst>
              <a:ext uri="{FF2B5EF4-FFF2-40B4-BE49-F238E27FC236}">
                <a16:creationId xmlns:a16="http://schemas.microsoft.com/office/drawing/2014/main" id="{B144397C-7D19-3B41-A106-D2A2E8B2F75D}"/>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1480861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E0F4-940B-A94F-AC5D-A5C5DEBBA5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426C97-AA62-264A-8DE3-796D5B7B4B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6FE0F7-FE5A-264C-A77F-A6ED458EC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E06137-9B40-DB4A-8529-FEFCC79EFB85}"/>
              </a:ext>
            </a:extLst>
          </p:cNvPr>
          <p:cNvSpPr>
            <a:spLocks noGrp="1"/>
          </p:cNvSpPr>
          <p:nvPr>
            <p:ph type="dt" sz="half" idx="10"/>
          </p:nvPr>
        </p:nvSpPr>
        <p:spPr/>
        <p:txBody>
          <a:bodyPr/>
          <a:lstStyle/>
          <a:p>
            <a:fld id="{FC9AE277-DB4E-CF43-8CB0-1B4839E7D412}" type="datetime1">
              <a:rPr lang="en-US" smtClean="0"/>
              <a:t>10/31/18</a:t>
            </a:fld>
            <a:endParaRPr lang="en-US"/>
          </a:p>
        </p:txBody>
      </p:sp>
      <p:sp>
        <p:nvSpPr>
          <p:cNvPr id="6" name="Footer Placeholder 5">
            <a:extLst>
              <a:ext uri="{FF2B5EF4-FFF2-40B4-BE49-F238E27FC236}">
                <a16:creationId xmlns:a16="http://schemas.microsoft.com/office/drawing/2014/main" id="{EF6C891B-08EF-D444-A4CC-F0175CB557F1}"/>
              </a:ext>
            </a:extLst>
          </p:cNvPr>
          <p:cNvSpPr>
            <a:spLocks noGrp="1"/>
          </p:cNvSpPr>
          <p:nvPr>
            <p:ph type="ftr" sz="quarter" idx="11"/>
          </p:nvPr>
        </p:nvSpPr>
        <p:spPr/>
        <p:txBody>
          <a:bodyPr/>
          <a:lstStyle/>
          <a:p>
            <a:r>
              <a:rPr lang="en-US"/>
              <a:t>CS596 Machine Learning, SDSU</a:t>
            </a:r>
          </a:p>
        </p:txBody>
      </p:sp>
      <p:sp>
        <p:nvSpPr>
          <p:cNvPr id="7" name="Slide Number Placeholder 6">
            <a:extLst>
              <a:ext uri="{FF2B5EF4-FFF2-40B4-BE49-F238E27FC236}">
                <a16:creationId xmlns:a16="http://schemas.microsoft.com/office/drawing/2014/main" id="{909FB5A7-1163-DD4D-A0A8-3FEFC5FEC601}"/>
              </a:ext>
            </a:extLst>
          </p:cNvPr>
          <p:cNvSpPr>
            <a:spLocks noGrp="1"/>
          </p:cNvSpPr>
          <p:nvPr>
            <p:ph type="sldNum" sz="quarter" idx="12"/>
          </p:nvPr>
        </p:nvSpPr>
        <p:spPr/>
        <p:txBody>
          <a:bodyPr/>
          <a:lstStyle/>
          <a:p>
            <a:fld id="{C5E58D30-4ED1-5B49-9F4E-015BAF999FD1}" type="slidenum">
              <a:rPr lang="en-US" smtClean="0"/>
              <a:t>‹#›</a:t>
            </a:fld>
            <a:endParaRPr lang="en-US"/>
          </a:p>
        </p:txBody>
      </p:sp>
    </p:spTree>
    <p:extLst>
      <p:ext uri="{BB962C8B-B14F-4D97-AF65-F5344CB8AC3E}">
        <p14:creationId xmlns:p14="http://schemas.microsoft.com/office/powerpoint/2010/main" val="70516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C0D315-F1B8-0B46-84C6-D516E62438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F05B71-7DD5-DD48-A0DF-63079CB4EB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2128B-8045-7748-A9C9-B763B1EF9D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298EC-9D02-8C40-B821-EFFB4F9D5EAD}" type="datetime1">
              <a:rPr lang="en-US" smtClean="0"/>
              <a:t>10/31/18</a:t>
            </a:fld>
            <a:endParaRPr lang="en-US"/>
          </a:p>
        </p:txBody>
      </p:sp>
      <p:sp>
        <p:nvSpPr>
          <p:cNvPr id="5" name="Footer Placeholder 4">
            <a:extLst>
              <a:ext uri="{FF2B5EF4-FFF2-40B4-BE49-F238E27FC236}">
                <a16:creationId xmlns:a16="http://schemas.microsoft.com/office/drawing/2014/main" id="{71632D5F-A5E0-1044-8B2A-E1F69B7346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CS596 Machine Learning, SDSU</a:t>
            </a:r>
          </a:p>
        </p:txBody>
      </p:sp>
      <p:sp>
        <p:nvSpPr>
          <p:cNvPr id="6" name="Slide Number Placeholder 5">
            <a:extLst>
              <a:ext uri="{FF2B5EF4-FFF2-40B4-BE49-F238E27FC236}">
                <a16:creationId xmlns:a16="http://schemas.microsoft.com/office/drawing/2014/main" id="{B21E0131-574C-734F-95BB-993C1B934F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58D30-4ED1-5B49-9F4E-015BAF999FD1}" type="slidenum">
              <a:rPr lang="en-US" smtClean="0"/>
              <a:t>‹#›</a:t>
            </a:fld>
            <a:endParaRPr lang="en-US"/>
          </a:p>
        </p:txBody>
      </p:sp>
    </p:spTree>
    <p:extLst>
      <p:ext uri="{BB962C8B-B14F-4D97-AF65-F5344CB8AC3E}">
        <p14:creationId xmlns:p14="http://schemas.microsoft.com/office/powerpoint/2010/main" val="533214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tiff"/><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tiff"/><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image" Target="../media/image1.tiff"/><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21" Type="http://schemas.openxmlformats.org/officeDocument/2006/relationships/image" Target="../media/image85.png"/><Relationship Id="rId7" Type="http://schemas.openxmlformats.org/officeDocument/2006/relationships/image" Target="../media/image580.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image" Target="../media/image1.tiff"/><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560.pn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610.png"/><Relationship Id="rId19" Type="http://schemas.openxmlformats.org/officeDocument/2006/relationships/image" Target="../media/image83.png"/><Relationship Id="rId4" Type="http://schemas.openxmlformats.org/officeDocument/2006/relationships/image" Target="../media/image550.png"/><Relationship Id="rId9" Type="http://schemas.openxmlformats.org/officeDocument/2006/relationships/image" Target="../media/image600.png"/><Relationship Id="rId14" Type="http://schemas.openxmlformats.org/officeDocument/2006/relationships/image" Target="../media/image78.png"/><Relationship Id="rId22" Type="http://schemas.openxmlformats.org/officeDocument/2006/relationships/image" Target="../media/image86.png"/></Relationships>
</file>

<file path=ppt/slides/_rels/slide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4.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2" Type="http://schemas.openxmlformats.org/officeDocument/2006/relationships/image" Target="../media/image1.tiff"/><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6.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5.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hyperlink" Target="http://ruder.io/word-embeddings-softmax/" TargetMode="External"/><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2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3.png"/><Relationship Id="rId21" Type="http://schemas.openxmlformats.org/officeDocument/2006/relationships/image" Target="../media/image138.png"/><Relationship Id="rId7" Type="http://schemas.openxmlformats.org/officeDocument/2006/relationships/image" Target="../media/image127.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image" Target="../media/image1.tiff"/><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93.png"/><Relationship Id="rId5" Type="http://schemas.openxmlformats.org/officeDocument/2006/relationships/image" Target="../media/image125.png"/><Relationship Id="rId15" Type="http://schemas.openxmlformats.org/officeDocument/2006/relationships/image" Target="../media/image132.png"/><Relationship Id="rId10" Type="http://schemas.openxmlformats.org/officeDocument/2006/relationships/image" Target="../media/image92.png"/><Relationship Id="rId19" Type="http://schemas.openxmlformats.org/officeDocument/2006/relationships/image" Target="../media/image136.png"/><Relationship Id="rId4" Type="http://schemas.openxmlformats.org/officeDocument/2006/relationships/image" Target="../media/image124.png"/><Relationship Id="rId9" Type="http://schemas.openxmlformats.org/officeDocument/2006/relationships/image" Target="../media/image91.png"/><Relationship Id="rId14" Type="http://schemas.openxmlformats.org/officeDocument/2006/relationships/image" Target="../media/image131.png"/><Relationship Id="rId22" Type="http://schemas.openxmlformats.org/officeDocument/2006/relationships/image" Target="../media/image139.png"/></Relationships>
</file>

<file path=ppt/slides/_rels/slide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tiff"/><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tiff"/><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FC3B-139F-D247-8FFA-9EB675C00900}"/>
              </a:ext>
            </a:extLst>
          </p:cNvPr>
          <p:cNvSpPr>
            <a:spLocks noGrp="1"/>
          </p:cNvSpPr>
          <p:nvPr>
            <p:ph type="ctrTitle"/>
          </p:nvPr>
        </p:nvSpPr>
        <p:spPr/>
        <p:txBody>
          <a:bodyPr/>
          <a:lstStyle/>
          <a:p>
            <a:r>
              <a:rPr lang="en-US" dirty="0">
                <a:latin typeface="Apple Symbols" panose="02000000000000000000" pitchFamily="2" charset="-79"/>
                <a:ea typeface="Apple Symbols" panose="02000000000000000000" pitchFamily="2" charset="-79"/>
                <a:cs typeface="Apple Symbols" panose="02000000000000000000" pitchFamily="2" charset="-79"/>
              </a:rPr>
              <a:t>Lecture 18: Word Embeddings</a:t>
            </a:r>
          </a:p>
        </p:txBody>
      </p:sp>
      <p:sp>
        <p:nvSpPr>
          <p:cNvPr id="3" name="Subtitle 2">
            <a:extLst>
              <a:ext uri="{FF2B5EF4-FFF2-40B4-BE49-F238E27FC236}">
                <a16:creationId xmlns:a16="http://schemas.microsoft.com/office/drawing/2014/main" id="{4B448718-6261-A840-B1B5-78225796D8D7}"/>
              </a:ext>
            </a:extLst>
          </p:cNvPr>
          <p:cNvSpPr>
            <a:spLocks noGrp="1"/>
          </p:cNvSpPr>
          <p:nvPr>
            <p:ph type="subTitle" idx="1"/>
          </p:nvPr>
        </p:nvSpPr>
        <p:spPr/>
        <p:txBody>
          <a:bodyPr/>
          <a:lstStyle/>
          <a:p>
            <a:r>
              <a:rPr lang="en-US" dirty="0">
                <a:latin typeface="Apple Symbols" panose="02000000000000000000" pitchFamily="2" charset="-79"/>
                <a:ea typeface="Apple Symbols" panose="02000000000000000000" pitchFamily="2" charset="-79"/>
                <a:cs typeface="Apple Symbols" panose="02000000000000000000" pitchFamily="2" charset="-79"/>
              </a:rPr>
              <a:t>Instructor: Yang Xu</a:t>
            </a:r>
          </a:p>
        </p:txBody>
      </p:sp>
      <p:sp>
        <p:nvSpPr>
          <p:cNvPr id="4" name="Date Placeholder 3">
            <a:extLst>
              <a:ext uri="{FF2B5EF4-FFF2-40B4-BE49-F238E27FC236}">
                <a16:creationId xmlns:a16="http://schemas.microsoft.com/office/drawing/2014/main" id="{F6F8B453-E02F-5747-A5D4-84A26EB0EB69}"/>
              </a:ext>
            </a:extLst>
          </p:cNvPr>
          <p:cNvSpPr>
            <a:spLocks noGrp="1"/>
          </p:cNvSpPr>
          <p:nvPr>
            <p:ph type="dt" sz="half" idx="10"/>
          </p:nvPr>
        </p:nvSpPr>
        <p:spPr/>
        <p:txBody>
          <a:bodyPr/>
          <a:lstStyle/>
          <a:p>
            <a:fld id="{AD2B0456-6E83-4542-BE2D-EA93961C6B37}" type="datetime1">
              <a:rPr lang="en-US" smtClean="0"/>
              <a:t>10/31/18</a:t>
            </a:fld>
            <a:endParaRPr lang="en-US"/>
          </a:p>
        </p:txBody>
      </p:sp>
      <p:sp>
        <p:nvSpPr>
          <p:cNvPr id="5" name="Footer Placeholder 4">
            <a:extLst>
              <a:ext uri="{FF2B5EF4-FFF2-40B4-BE49-F238E27FC236}">
                <a16:creationId xmlns:a16="http://schemas.microsoft.com/office/drawing/2014/main" id="{BC29DA6D-68B0-A44C-83C4-A26234ED26C6}"/>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F34E416D-8637-6A44-A81E-51129D3E9C5D}"/>
              </a:ext>
            </a:extLst>
          </p:cNvPr>
          <p:cNvSpPr>
            <a:spLocks noGrp="1"/>
          </p:cNvSpPr>
          <p:nvPr>
            <p:ph type="sldNum" sz="quarter" idx="12"/>
          </p:nvPr>
        </p:nvSpPr>
        <p:spPr/>
        <p:txBody>
          <a:bodyPr/>
          <a:lstStyle/>
          <a:p>
            <a:fld id="{C029029B-93BB-6D4F-96C4-79C40F534019}" type="slidenum">
              <a:rPr lang="en-US" smtClean="0"/>
              <a:t>1</a:t>
            </a:fld>
            <a:endParaRPr lang="en-US"/>
          </a:p>
        </p:txBody>
      </p:sp>
      <p:sp>
        <p:nvSpPr>
          <p:cNvPr id="7" name="TextBox 6">
            <a:extLst>
              <a:ext uri="{FF2B5EF4-FFF2-40B4-BE49-F238E27FC236}">
                <a16:creationId xmlns:a16="http://schemas.microsoft.com/office/drawing/2014/main" id="{C4A25B13-C086-044E-A74C-B78F6CF5A625}"/>
              </a:ext>
            </a:extLst>
          </p:cNvPr>
          <p:cNvSpPr txBox="1"/>
          <p:nvPr/>
        </p:nvSpPr>
        <p:spPr>
          <a:xfrm>
            <a:off x="5437383" y="5874027"/>
            <a:ext cx="6603603" cy="369332"/>
          </a:xfrm>
          <a:prstGeom prst="rect">
            <a:avLst/>
          </a:prstGeom>
          <a:noFill/>
        </p:spPr>
        <p:txBody>
          <a:bodyPr wrap="none" rtlCol="0">
            <a:spAutoFit/>
          </a:bodyPr>
          <a:lstStyle/>
          <a:p>
            <a:r>
              <a:rPr lang="en-US" dirty="0">
                <a:solidFill>
                  <a:schemeClr val="accent3"/>
                </a:solidFill>
              </a:rPr>
              <a:t>Slides inspired by the </a:t>
            </a:r>
            <a:r>
              <a:rPr lang="en-US" dirty="0" err="1">
                <a:solidFill>
                  <a:schemeClr val="accent3"/>
                </a:solidFill>
              </a:rPr>
              <a:t>deeplearning.ai</a:t>
            </a:r>
            <a:r>
              <a:rPr lang="en-US" dirty="0">
                <a:solidFill>
                  <a:schemeClr val="accent3"/>
                </a:solidFill>
              </a:rPr>
              <a:t> series courses on </a:t>
            </a:r>
            <a:r>
              <a:rPr lang="en-US" dirty="0" err="1">
                <a:solidFill>
                  <a:schemeClr val="accent3"/>
                </a:solidFill>
              </a:rPr>
              <a:t>Coursera.org</a:t>
            </a:r>
            <a:endParaRPr lang="en-US" dirty="0">
              <a:solidFill>
                <a:schemeClr val="accent3"/>
              </a:solidFill>
            </a:endParaRPr>
          </a:p>
        </p:txBody>
      </p:sp>
      <p:pic>
        <p:nvPicPr>
          <p:cNvPr id="8" name="Picture 7">
            <a:extLst>
              <a:ext uri="{FF2B5EF4-FFF2-40B4-BE49-F238E27FC236}">
                <a16:creationId xmlns:a16="http://schemas.microsoft.com/office/drawing/2014/main" id="{992D5D78-F456-6D4F-85DE-F2C2A0021939}"/>
              </a:ext>
            </a:extLst>
          </p:cNvPr>
          <p:cNvPicPr>
            <a:picLocks noChangeAspect="1"/>
          </p:cNvPicPr>
          <p:nvPr/>
        </p:nvPicPr>
        <p:blipFill>
          <a:blip r:embed="rId2"/>
          <a:stretch>
            <a:fillRect/>
          </a:stretch>
        </p:blipFill>
        <p:spPr>
          <a:xfrm>
            <a:off x="11130461" y="150494"/>
            <a:ext cx="910525" cy="632918"/>
          </a:xfrm>
          <a:prstGeom prst="rect">
            <a:avLst/>
          </a:prstGeom>
        </p:spPr>
      </p:pic>
    </p:spTree>
    <p:extLst>
      <p:ext uri="{BB962C8B-B14F-4D97-AF65-F5344CB8AC3E}">
        <p14:creationId xmlns:p14="http://schemas.microsoft.com/office/powerpoint/2010/main" val="1582706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DFCC-D328-0540-B30C-3F98D37D597E}"/>
              </a:ext>
            </a:extLst>
          </p:cNvPr>
          <p:cNvSpPr>
            <a:spLocks noGrp="1"/>
          </p:cNvSpPr>
          <p:nvPr>
            <p:ph type="title"/>
          </p:nvPr>
        </p:nvSpPr>
        <p:spPr>
          <a:xfrm>
            <a:off x="838200" y="365126"/>
            <a:ext cx="10515600" cy="97069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Similarity functions</a:t>
            </a:r>
          </a:p>
        </p:txBody>
      </p:sp>
      <p:sp>
        <p:nvSpPr>
          <p:cNvPr id="4" name="Date Placeholder 3">
            <a:extLst>
              <a:ext uri="{FF2B5EF4-FFF2-40B4-BE49-F238E27FC236}">
                <a16:creationId xmlns:a16="http://schemas.microsoft.com/office/drawing/2014/main" id="{4D493A41-3ECC-1547-92C7-95DE23F91796}"/>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9DBEC50C-4F31-4D41-A321-FF23C8C804D2}"/>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406EFA11-600F-E14B-9DE4-D6592DF03F10}"/>
              </a:ext>
            </a:extLst>
          </p:cNvPr>
          <p:cNvSpPr>
            <a:spLocks noGrp="1"/>
          </p:cNvSpPr>
          <p:nvPr>
            <p:ph type="sldNum" sz="quarter" idx="12"/>
          </p:nvPr>
        </p:nvSpPr>
        <p:spPr/>
        <p:txBody>
          <a:bodyPr/>
          <a:lstStyle/>
          <a:p>
            <a:fld id="{C5E58D30-4ED1-5B49-9F4E-015BAF999FD1}" type="slidenum">
              <a:rPr lang="en-US" smtClean="0"/>
              <a:t>10</a:t>
            </a:fld>
            <a:endParaRPr lang="en-US"/>
          </a:p>
        </p:txBody>
      </p:sp>
      <p:pic>
        <p:nvPicPr>
          <p:cNvPr id="7" name="Picture 6">
            <a:extLst>
              <a:ext uri="{FF2B5EF4-FFF2-40B4-BE49-F238E27FC236}">
                <a16:creationId xmlns:a16="http://schemas.microsoft.com/office/drawing/2014/main" id="{7AC20CA9-B1F9-FF41-9D98-62FD126FD00E}"/>
              </a:ext>
            </a:extLst>
          </p:cNvPr>
          <p:cNvPicPr>
            <a:picLocks noChangeAspect="1"/>
          </p:cNvPicPr>
          <p:nvPr/>
        </p:nvPicPr>
        <p:blipFill>
          <a:blip r:embed="rId3"/>
          <a:stretch>
            <a:fillRect/>
          </a:stretch>
        </p:blipFill>
        <p:spPr>
          <a:xfrm>
            <a:off x="11130461" y="150494"/>
            <a:ext cx="910525" cy="632918"/>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33C2FFB-E4F4-BA43-A884-D6CD7EC9D481}"/>
                  </a:ext>
                </a:extLst>
              </p:cNvPr>
              <p:cNvSpPr/>
              <p:nvPr/>
            </p:nvSpPr>
            <p:spPr>
              <a:xfrm>
                <a:off x="4561653" y="693999"/>
                <a:ext cx="3462166"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𝑠𝑖𝑚</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𝐾𝑖𝑛𝑔</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𝑀𝑎𝑛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𝑊𝑜𝑚𝑎𝑛</m:t>
                          </m:r>
                        </m:sub>
                      </m:sSub>
                      <m:r>
                        <a:rPr lang="en-US" b="0" i="1" smtClean="0">
                          <a:latin typeface="Cambria Math" panose="02040503050406030204" pitchFamily="18" charset="0"/>
                        </a:rPr>
                        <m:t>)</m:t>
                      </m:r>
                    </m:oMath>
                  </m:oMathPara>
                </a14:m>
                <a:endParaRPr lang="en-US" dirty="0"/>
              </a:p>
            </p:txBody>
          </p:sp>
        </mc:Choice>
        <mc:Fallback xmlns="">
          <p:sp>
            <p:nvSpPr>
              <p:cNvPr id="3" name="Rectangle 2">
                <a:extLst>
                  <a:ext uri="{FF2B5EF4-FFF2-40B4-BE49-F238E27FC236}">
                    <a16:creationId xmlns:a16="http://schemas.microsoft.com/office/drawing/2014/main" id="{733C2FFB-E4F4-BA43-A884-D6CD7EC9D481}"/>
                  </a:ext>
                </a:extLst>
              </p:cNvPr>
              <p:cNvSpPr>
                <a:spLocks noRot="1" noChangeAspect="1" noMove="1" noResize="1" noEditPoints="1" noAdjustHandles="1" noChangeArrowheads="1" noChangeShapeType="1" noTextEdit="1"/>
              </p:cNvSpPr>
              <p:nvPr/>
            </p:nvSpPr>
            <p:spPr>
              <a:xfrm>
                <a:off x="4561653" y="693999"/>
                <a:ext cx="3462166" cy="391902"/>
              </a:xfrm>
              <a:prstGeom prst="rect">
                <a:avLst/>
              </a:prstGeom>
              <a:blipFill>
                <a:blip r:embed="rId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94AC14-CE28-7E4F-BF3C-00AFBFE6C4BA}"/>
                  </a:ext>
                </a:extLst>
              </p:cNvPr>
              <p:cNvSpPr txBox="1"/>
              <p:nvPr/>
            </p:nvSpPr>
            <p:spPr>
              <a:xfrm>
                <a:off x="1956696" y="2462661"/>
                <a:ext cx="2119363" cy="59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den>
                      </m:f>
                    </m:oMath>
                  </m:oMathPara>
                </a14:m>
                <a:endParaRPr lang="en-US" dirty="0"/>
              </a:p>
            </p:txBody>
          </p:sp>
        </mc:Choice>
        <mc:Fallback xmlns="">
          <p:sp>
            <p:nvSpPr>
              <p:cNvPr id="8" name="TextBox 7">
                <a:extLst>
                  <a:ext uri="{FF2B5EF4-FFF2-40B4-BE49-F238E27FC236}">
                    <a16:creationId xmlns:a16="http://schemas.microsoft.com/office/drawing/2014/main" id="{7294AC14-CE28-7E4F-BF3C-00AFBFE6C4BA}"/>
                  </a:ext>
                </a:extLst>
              </p:cNvPr>
              <p:cNvSpPr txBox="1">
                <a:spLocks noRot="1" noChangeAspect="1" noMove="1" noResize="1" noEditPoints="1" noAdjustHandles="1" noChangeArrowheads="1" noChangeShapeType="1" noTextEdit="1"/>
              </p:cNvSpPr>
              <p:nvPr/>
            </p:nvSpPr>
            <p:spPr>
              <a:xfrm>
                <a:off x="1956696" y="2462661"/>
                <a:ext cx="2119363" cy="593111"/>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53E84AA-9E3A-394A-B905-77B16470D248}"/>
              </a:ext>
            </a:extLst>
          </p:cNvPr>
          <p:cNvCxnSpPr/>
          <p:nvPr/>
        </p:nvCxnSpPr>
        <p:spPr>
          <a:xfrm>
            <a:off x="4076059" y="2568394"/>
            <a:ext cx="7293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7B11C22-6A9F-3A48-A6C2-E99565A98623}"/>
              </a:ext>
            </a:extLst>
          </p:cNvPr>
          <p:cNvSpPr txBox="1"/>
          <p:nvPr/>
        </p:nvSpPr>
        <p:spPr>
          <a:xfrm>
            <a:off x="4881602" y="2414505"/>
            <a:ext cx="1185261" cy="307777"/>
          </a:xfrm>
          <a:prstGeom prst="rect">
            <a:avLst/>
          </a:prstGeom>
          <a:noFill/>
        </p:spPr>
        <p:txBody>
          <a:bodyPr wrap="none" rtlCol="0">
            <a:spAutoFit/>
          </a:bodyPr>
          <a:lstStyle/>
          <a:p>
            <a:r>
              <a:rPr lang="en-US" sz="1400" dirty="0"/>
              <a:t>Inner product</a:t>
            </a:r>
          </a:p>
        </p:txBody>
      </p:sp>
      <p:cxnSp>
        <p:nvCxnSpPr>
          <p:cNvPr id="12" name="Straight Arrow Connector 11">
            <a:extLst>
              <a:ext uri="{FF2B5EF4-FFF2-40B4-BE49-F238E27FC236}">
                <a16:creationId xmlns:a16="http://schemas.microsoft.com/office/drawing/2014/main" id="{576A2399-933F-F84F-B6E8-DA9DB3AC35A3}"/>
              </a:ext>
            </a:extLst>
          </p:cNvPr>
          <p:cNvCxnSpPr/>
          <p:nvPr/>
        </p:nvCxnSpPr>
        <p:spPr>
          <a:xfrm>
            <a:off x="4091746" y="2971320"/>
            <a:ext cx="7293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FEAD3B-F63D-DC4D-AB43-949C03CE252F}"/>
              </a:ext>
            </a:extLst>
          </p:cNvPr>
          <p:cNvSpPr txBox="1"/>
          <p:nvPr/>
        </p:nvSpPr>
        <p:spPr>
          <a:xfrm>
            <a:off x="4897289" y="2817431"/>
            <a:ext cx="1395447" cy="307777"/>
          </a:xfrm>
          <a:prstGeom prst="rect">
            <a:avLst/>
          </a:prstGeom>
          <a:noFill/>
        </p:spPr>
        <p:txBody>
          <a:bodyPr wrap="none" rtlCol="0">
            <a:spAutoFit/>
          </a:bodyPr>
          <a:lstStyle/>
          <a:p>
            <a:r>
              <a:rPr lang="en-US" sz="1400" dirty="0"/>
              <a:t>Euclidean length</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9F9A16E-253A-9C4B-812D-CA42295DB279}"/>
                  </a:ext>
                </a:extLst>
              </p:cNvPr>
              <p:cNvSpPr/>
              <p:nvPr/>
            </p:nvSpPr>
            <p:spPr>
              <a:xfrm>
                <a:off x="7235080" y="2414505"/>
                <a:ext cx="1795170" cy="6854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𝑇</m:t>
                              </m:r>
                            </m:sup>
                          </m:sSup>
                          <m:r>
                            <a:rPr lang="en-US" i="1">
                              <a:latin typeface="Cambria Math" panose="02040503050406030204" pitchFamily="18" charset="0"/>
                            </a:rPr>
                            <m:t>𝑣</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4" name="Rectangle 13">
                <a:extLst>
                  <a:ext uri="{FF2B5EF4-FFF2-40B4-BE49-F238E27FC236}">
                    <a16:creationId xmlns:a16="http://schemas.microsoft.com/office/drawing/2014/main" id="{29F9A16E-253A-9C4B-812D-CA42295DB279}"/>
                  </a:ext>
                </a:extLst>
              </p:cNvPr>
              <p:cNvSpPr>
                <a:spLocks noRot="1" noChangeAspect="1" noMove="1" noResize="1" noEditPoints="1" noAdjustHandles="1" noChangeArrowheads="1" noChangeShapeType="1" noTextEdit="1"/>
              </p:cNvSpPr>
              <p:nvPr/>
            </p:nvSpPr>
            <p:spPr>
              <a:xfrm>
                <a:off x="7235080" y="2414505"/>
                <a:ext cx="1795170" cy="685444"/>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F9CBB39-55CD-2D4D-B7E7-D2AAD791334A}"/>
              </a:ext>
            </a:extLst>
          </p:cNvPr>
          <p:cNvCxnSpPr/>
          <p:nvPr/>
        </p:nvCxnSpPr>
        <p:spPr>
          <a:xfrm flipV="1">
            <a:off x="9259868" y="2067219"/>
            <a:ext cx="1048215" cy="7741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32CFD78-AC19-0848-9D72-52375BF42B80}"/>
              </a:ext>
            </a:extLst>
          </p:cNvPr>
          <p:cNvCxnSpPr>
            <a:cxnSpLocks/>
          </p:cNvCxnSpPr>
          <p:nvPr/>
        </p:nvCxnSpPr>
        <p:spPr>
          <a:xfrm flipV="1">
            <a:off x="9259868" y="2629217"/>
            <a:ext cx="1360449" cy="212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25070B9-E61A-394D-9B07-535BF1039523}"/>
                  </a:ext>
                </a:extLst>
              </p:cNvPr>
              <p:cNvSpPr/>
              <p:nvPr/>
            </p:nvSpPr>
            <p:spPr>
              <a:xfrm>
                <a:off x="9751867" y="1861857"/>
                <a:ext cx="3764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𝑢</m:t>
                      </m:r>
                    </m:oMath>
                  </m:oMathPara>
                </a14:m>
                <a:endParaRPr lang="en-US" dirty="0"/>
              </a:p>
            </p:txBody>
          </p:sp>
        </mc:Choice>
        <mc:Fallback xmlns="">
          <p:sp>
            <p:nvSpPr>
              <p:cNvPr id="20" name="Rectangle 19">
                <a:extLst>
                  <a:ext uri="{FF2B5EF4-FFF2-40B4-BE49-F238E27FC236}">
                    <a16:creationId xmlns:a16="http://schemas.microsoft.com/office/drawing/2014/main" id="{D25070B9-E61A-394D-9B07-535BF1039523}"/>
                  </a:ext>
                </a:extLst>
              </p:cNvPr>
              <p:cNvSpPr>
                <a:spLocks noRot="1" noChangeAspect="1" noMove="1" noResize="1" noEditPoints="1" noAdjustHandles="1" noChangeArrowheads="1" noChangeShapeType="1" noTextEdit="1"/>
              </p:cNvSpPr>
              <p:nvPr/>
            </p:nvSpPr>
            <p:spPr>
              <a:xfrm>
                <a:off x="9751867" y="1861857"/>
                <a:ext cx="37644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12402BC-356E-7047-A37D-3193E29C6E37}"/>
                  </a:ext>
                </a:extLst>
              </p:cNvPr>
              <p:cNvSpPr/>
              <p:nvPr/>
            </p:nvSpPr>
            <p:spPr>
              <a:xfrm>
                <a:off x="10517584" y="2629217"/>
                <a:ext cx="3693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1" name="Rectangle 20">
                <a:extLst>
                  <a:ext uri="{FF2B5EF4-FFF2-40B4-BE49-F238E27FC236}">
                    <a16:creationId xmlns:a16="http://schemas.microsoft.com/office/drawing/2014/main" id="{312402BC-356E-7047-A37D-3193E29C6E37}"/>
                  </a:ext>
                </a:extLst>
              </p:cNvPr>
              <p:cNvSpPr>
                <a:spLocks noRot="1" noChangeAspect="1" noMove="1" noResize="1" noEditPoints="1" noAdjustHandles="1" noChangeArrowheads="1" noChangeShapeType="1" noTextEdit="1"/>
              </p:cNvSpPr>
              <p:nvPr/>
            </p:nvSpPr>
            <p:spPr>
              <a:xfrm>
                <a:off x="10517584" y="2629217"/>
                <a:ext cx="3693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5082029-2AE9-F74B-99F7-36A70AFA9908}"/>
                  </a:ext>
                </a:extLst>
              </p:cNvPr>
              <p:cNvSpPr txBox="1"/>
              <p:nvPr/>
            </p:nvSpPr>
            <p:spPr>
              <a:xfrm>
                <a:off x="9610902" y="2536884"/>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2" name="TextBox 21">
                <a:extLst>
                  <a:ext uri="{FF2B5EF4-FFF2-40B4-BE49-F238E27FC236}">
                    <a16:creationId xmlns:a16="http://schemas.microsoft.com/office/drawing/2014/main" id="{B5082029-2AE9-F74B-99F7-36A70AFA9908}"/>
                  </a:ext>
                </a:extLst>
              </p:cNvPr>
              <p:cNvSpPr txBox="1">
                <a:spLocks noRot="1" noChangeAspect="1" noMove="1" noResize="1" noEditPoints="1" noAdjustHandles="1" noChangeArrowheads="1" noChangeShapeType="1" noTextEdit="1"/>
              </p:cNvSpPr>
              <p:nvPr/>
            </p:nvSpPr>
            <p:spPr>
              <a:xfrm>
                <a:off x="9610902" y="2536884"/>
                <a:ext cx="189474" cy="276999"/>
              </a:xfrm>
              <a:prstGeom prst="rect">
                <a:avLst/>
              </a:prstGeom>
              <a:blipFill>
                <a:blip r:embed="rId9"/>
                <a:stretch>
                  <a:fillRect l="-25000" r="-18750" b="-4348"/>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0620A1A6-79E4-9743-ADF9-B44344C353F5}"/>
              </a:ext>
            </a:extLst>
          </p:cNvPr>
          <p:cNvSpPr txBox="1"/>
          <p:nvPr/>
        </p:nvSpPr>
        <p:spPr>
          <a:xfrm>
            <a:off x="981307" y="1795346"/>
            <a:ext cx="1720343" cy="369332"/>
          </a:xfrm>
          <a:prstGeom prst="rect">
            <a:avLst/>
          </a:prstGeom>
          <a:noFill/>
        </p:spPr>
        <p:txBody>
          <a:bodyPr wrap="none" rtlCol="0">
            <a:spAutoFit/>
          </a:bodyPr>
          <a:lstStyle/>
          <a:p>
            <a:r>
              <a:rPr lang="en-US" dirty="0"/>
              <a:t>Cosine similarity</a:t>
            </a:r>
          </a:p>
        </p:txBody>
      </p:sp>
      <p:sp>
        <p:nvSpPr>
          <p:cNvPr id="24" name="TextBox 23">
            <a:extLst>
              <a:ext uri="{FF2B5EF4-FFF2-40B4-BE49-F238E27FC236}">
                <a16:creationId xmlns:a16="http://schemas.microsoft.com/office/drawing/2014/main" id="{3D7B1B6E-C27B-9145-8C85-628FA0F12810}"/>
              </a:ext>
            </a:extLst>
          </p:cNvPr>
          <p:cNvSpPr txBox="1"/>
          <p:nvPr/>
        </p:nvSpPr>
        <p:spPr>
          <a:xfrm>
            <a:off x="981307" y="4208734"/>
            <a:ext cx="1926553" cy="369332"/>
          </a:xfrm>
          <a:prstGeom prst="rect">
            <a:avLst/>
          </a:prstGeom>
          <a:noFill/>
        </p:spPr>
        <p:txBody>
          <a:bodyPr wrap="none" rtlCol="0">
            <a:spAutoFit/>
          </a:bodyPr>
          <a:lstStyle/>
          <a:p>
            <a:r>
              <a:rPr lang="en-US" dirty="0"/>
              <a:t>Euclidean distance</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0962B4F-F001-AC4E-81D9-FC21B5BFCB2B}"/>
                  </a:ext>
                </a:extLst>
              </p:cNvPr>
              <p:cNvSpPr/>
              <p:nvPr/>
            </p:nvSpPr>
            <p:spPr>
              <a:xfrm>
                <a:off x="8295433" y="3292087"/>
                <a:ext cx="16837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e>
                      </m:fun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1]</m:t>
                      </m:r>
                    </m:oMath>
                  </m:oMathPara>
                </a14:m>
                <a:endParaRPr lang="en-US" dirty="0"/>
              </a:p>
            </p:txBody>
          </p:sp>
        </mc:Choice>
        <mc:Fallback xmlns="">
          <p:sp>
            <p:nvSpPr>
              <p:cNvPr id="25" name="Rectangle 24">
                <a:extLst>
                  <a:ext uri="{FF2B5EF4-FFF2-40B4-BE49-F238E27FC236}">
                    <a16:creationId xmlns:a16="http://schemas.microsoft.com/office/drawing/2014/main" id="{00962B4F-F001-AC4E-81D9-FC21B5BFCB2B}"/>
                  </a:ext>
                </a:extLst>
              </p:cNvPr>
              <p:cNvSpPr>
                <a:spLocks noRot="1" noChangeAspect="1" noMove="1" noResize="1" noEditPoints="1" noAdjustHandles="1" noChangeArrowheads="1" noChangeShapeType="1" noTextEdit="1"/>
              </p:cNvSpPr>
              <p:nvPr/>
            </p:nvSpPr>
            <p:spPr>
              <a:xfrm>
                <a:off x="8295433" y="3292087"/>
                <a:ext cx="1683794"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625147F-1B56-6E46-B158-D187784752B9}"/>
                  </a:ext>
                </a:extLst>
              </p:cNvPr>
              <p:cNvSpPr/>
              <p:nvPr/>
            </p:nvSpPr>
            <p:spPr>
              <a:xfrm>
                <a:off x="1956696" y="4906900"/>
                <a:ext cx="2535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𝑠𝑖𝑚</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dirty="0"/>
              </a:p>
            </p:txBody>
          </p:sp>
        </mc:Choice>
        <mc:Fallback xmlns="">
          <p:sp>
            <p:nvSpPr>
              <p:cNvPr id="26" name="Rectangle 25">
                <a:extLst>
                  <a:ext uri="{FF2B5EF4-FFF2-40B4-BE49-F238E27FC236}">
                    <a16:creationId xmlns:a16="http://schemas.microsoft.com/office/drawing/2014/main" id="{9625147F-1B56-6E46-B158-D187784752B9}"/>
                  </a:ext>
                </a:extLst>
              </p:cNvPr>
              <p:cNvSpPr>
                <a:spLocks noRot="1" noChangeAspect="1" noMove="1" noResize="1" noEditPoints="1" noAdjustHandles="1" noChangeArrowheads="1" noChangeShapeType="1" noTextEdit="1"/>
              </p:cNvSpPr>
              <p:nvPr/>
            </p:nvSpPr>
            <p:spPr>
              <a:xfrm>
                <a:off x="1956696" y="4906900"/>
                <a:ext cx="2535694" cy="369332"/>
              </a:xfrm>
              <a:prstGeom prst="rect">
                <a:avLst/>
              </a:prstGeom>
              <a:blipFill>
                <a:blip r:embed="rId11"/>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75638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linds(horizontal)">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par>
                                <p:cTn id="44" presetID="3" presetClass="entr" presetSubtype="1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linds(horizontal)">
                                      <p:cBhvr>
                                        <p:cTn id="46" dur="500"/>
                                        <p:tgtEl>
                                          <p:spTgt spid="16"/>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par>
                                <p:cTn id="50" presetID="3" presetClass="entr" presetSubtype="1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linds(horizontal)">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blinds(horizontal)">
                                      <p:cBhvr>
                                        <p:cTn id="6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14" grpId="0"/>
      <p:bldP spid="20" grpId="0"/>
      <p:bldP spid="21" grpId="0"/>
      <p:bldP spid="22" grpId="0"/>
      <p:bldP spid="23" grpId="0"/>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5557-B9B6-9A4A-91FA-4CB32C3E2215}"/>
              </a:ext>
            </a:extLst>
          </p:cNvPr>
          <p:cNvSpPr>
            <a:spLocks noGrp="1"/>
          </p:cNvSpPr>
          <p:nvPr>
            <p:ph type="title"/>
          </p:nvPr>
        </p:nvSpPr>
        <p:spPr>
          <a:xfrm>
            <a:off x="838200" y="365125"/>
            <a:ext cx="10515600" cy="950719"/>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Analogies of multiple types</a:t>
            </a:r>
          </a:p>
        </p:txBody>
      </p:sp>
      <p:sp>
        <p:nvSpPr>
          <p:cNvPr id="4" name="Date Placeholder 3">
            <a:extLst>
              <a:ext uri="{FF2B5EF4-FFF2-40B4-BE49-F238E27FC236}">
                <a16:creationId xmlns:a16="http://schemas.microsoft.com/office/drawing/2014/main" id="{B6DF8EFB-A6F5-A744-B86E-25858931E296}"/>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EFA4F3B1-4F57-6242-9E9A-CF0B8715C1C7}"/>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1D13224C-D0CA-6E4A-B629-65E6B2DF5040}"/>
              </a:ext>
            </a:extLst>
          </p:cNvPr>
          <p:cNvSpPr>
            <a:spLocks noGrp="1"/>
          </p:cNvSpPr>
          <p:nvPr>
            <p:ph type="sldNum" sz="quarter" idx="12"/>
          </p:nvPr>
        </p:nvSpPr>
        <p:spPr/>
        <p:txBody>
          <a:bodyPr/>
          <a:lstStyle/>
          <a:p>
            <a:fld id="{C5E58D30-4ED1-5B49-9F4E-015BAF999FD1}" type="slidenum">
              <a:rPr lang="en-US" smtClean="0"/>
              <a:t>11</a:t>
            </a:fld>
            <a:endParaRPr lang="en-US"/>
          </a:p>
        </p:txBody>
      </p:sp>
      <p:pic>
        <p:nvPicPr>
          <p:cNvPr id="7" name="Picture 6">
            <a:extLst>
              <a:ext uri="{FF2B5EF4-FFF2-40B4-BE49-F238E27FC236}">
                <a16:creationId xmlns:a16="http://schemas.microsoft.com/office/drawing/2014/main" id="{11C5E4D2-D1BB-CF47-88BE-6CE4D3269AB5}"/>
              </a:ext>
            </a:extLst>
          </p:cNvPr>
          <p:cNvPicPr>
            <a:picLocks noChangeAspect="1"/>
          </p:cNvPicPr>
          <p:nvPr/>
        </p:nvPicPr>
        <p:blipFill>
          <a:blip r:embed="rId3"/>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CF5312D4-5F87-694E-9F31-61567AC5EAC5}"/>
              </a:ext>
            </a:extLst>
          </p:cNvPr>
          <p:cNvSpPr txBox="1"/>
          <p:nvPr/>
        </p:nvSpPr>
        <p:spPr>
          <a:xfrm>
            <a:off x="838200" y="6079351"/>
            <a:ext cx="7008714" cy="276999"/>
          </a:xfrm>
          <a:prstGeom prst="rect">
            <a:avLst/>
          </a:prstGeom>
          <a:noFill/>
        </p:spPr>
        <p:txBody>
          <a:bodyPr wrap="none" rtlCol="0">
            <a:spAutoFit/>
          </a:bodyPr>
          <a:lstStyle/>
          <a:p>
            <a:r>
              <a:rPr lang="en-US" sz="1200" dirty="0"/>
              <a:t>Reference: </a:t>
            </a:r>
            <a:r>
              <a:rPr lang="en-US" sz="1200" dirty="0" err="1"/>
              <a:t>Mikolov</a:t>
            </a:r>
            <a:r>
              <a:rPr lang="en-US" sz="1200" dirty="0"/>
              <a:t> et al. (2013). Distributed representations of words and phrases and their compositionality</a:t>
            </a:r>
          </a:p>
        </p:txBody>
      </p:sp>
      <p:sp>
        <p:nvSpPr>
          <p:cNvPr id="9" name="TextBox 8">
            <a:extLst>
              <a:ext uri="{FF2B5EF4-FFF2-40B4-BE49-F238E27FC236}">
                <a16:creationId xmlns:a16="http://schemas.microsoft.com/office/drawing/2014/main" id="{DE6BB495-9C9E-4548-890C-86D99AB9BA63}"/>
              </a:ext>
            </a:extLst>
          </p:cNvPr>
          <p:cNvSpPr txBox="1"/>
          <p:nvPr/>
        </p:nvSpPr>
        <p:spPr>
          <a:xfrm>
            <a:off x="970156" y="1408177"/>
            <a:ext cx="4523033" cy="369332"/>
          </a:xfrm>
          <a:prstGeom prst="rect">
            <a:avLst/>
          </a:prstGeom>
          <a:noFill/>
        </p:spPr>
        <p:txBody>
          <a:bodyPr wrap="none" rtlCol="0">
            <a:spAutoFit/>
          </a:bodyPr>
          <a:lstStyle/>
          <a:p>
            <a:r>
              <a:rPr lang="en-US" dirty="0"/>
              <a:t>Question answering task (</a:t>
            </a:r>
            <a:r>
              <a:rPr lang="en-US" dirty="0" err="1"/>
              <a:t>Mikolov</a:t>
            </a:r>
            <a:r>
              <a:rPr lang="en-US" dirty="0"/>
              <a:t> et al., 2013)</a:t>
            </a:r>
          </a:p>
        </p:txBody>
      </p:sp>
      <p:sp>
        <p:nvSpPr>
          <p:cNvPr id="10" name="TextBox 9">
            <a:extLst>
              <a:ext uri="{FF2B5EF4-FFF2-40B4-BE49-F238E27FC236}">
                <a16:creationId xmlns:a16="http://schemas.microsoft.com/office/drawing/2014/main" id="{53F576EF-6B2F-2646-A9D7-687E27940A37}"/>
              </a:ext>
            </a:extLst>
          </p:cNvPr>
          <p:cNvSpPr txBox="1"/>
          <p:nvPr/>
        </p:nvSpPr>
        <p:spPr>
          <a:xfrm>
            <a:off x="970156" y="2054508"/>
            <a:ext cx="2739083" cy="369332"/>
          </a:xfrm>
          <a:prstGeom prst="rect">
            <a:avLst/>
          </a:prstGeom>
          <a:noFill/>
        </p:spPr>
        <p:txBody>
          <a:bodyPr wrap="none" rtlCol="0">
            <a:spAutoFit/>
          </a:bodyPr>
          <a:lstStyle/>
          <a:p>
            <a:r>
              <a:rPr lang="en-US" dirty="0"/>
              <a:t>Capital-common-countries:</a:t>
            </a:r>
          </a:p>
        </p:txBody>
      </p:sp>
      <p:sp>
        <p:nvSpPr>
          <p:cNvPr id="11" name="TextBox 10">
            <a:extLst>
              <a:ext uri="{FF2B5EF4-FFF2-40B4-BE49-F238E27FC236}">
                <a16:creationId xmlns:a16="http://schemas.microsoft.com/office/drawing/2014/main" id="{61D0838A-7464-DF4C-B57D-E6F129A43BEF}"/>
              </a:ext>
            </a:extLst>
          </p:cNvPr>
          <p:cNvSpPr txBox="1"/>
          <p:nvPr/>
        </p:nvSpPr>
        <p:spPr>
          <a:xfrm>
            <a:off x="1724661" y="2528046"/>
            <a:ext cx="2617896" cy="1169551"/>
          </a:xfrm>
          <a:prstGeom prst="rect">
            <a:avLst/>
          </a:prstGeom>
          <a:noFill/>
        </p:spPr>
        <p:txBody>
          <a:bodyPr wrap="none" rtlCol="0">
            <a:spAutoFit/>
          </a:bodyPr>
          <a:lstStyle/>
          <a:p>
            <a:r>
              <a:rPr lang="en-US" sz="1400" dirty="0"/>
              <a:t>Athens Greece Baghdad </a:t>
            </a:r>
            <a:r>
              <a:rPr lang="en-US" sz="1400" b="1" dirty="0"/>
              <a:t>Iraq</a:t>
            </a:r>
            <a:r>
              <a:rPr lang="en-US" sz="1400" dirty="0"/>
              <a:t> </a:t>
            </a:r>
          </a:p>
          <a:p>
            <a:r>
              <a:rPr lang="en-US" sz="1400" dirty="0"/>
              <a:t>Athens Greece Bangkok </a:t>
            </a:r>
            <a:r>
              <a:rPr lang="en-US" sz="1400" b="1" dirty="0"/>
              <a:t>Thailand</a:t>
            </a:r>
            <a:r>
              <a:rPr lang="en-US" sz="1400" dirty="0"/>
              <a:t> </a:t>
            </a:r>
          </a:p>
          <a:p>
            <a:r>
              <a:rPr lang="en-US" sz="1400" dirty="0"/>
              <a:t>Athens Greece Beijing </a:t>
            </a:r>
            <a:r>
              <a:rPr lang="en-US" sz="1400" b="1" dirty="0"/>
              <a:t>China</a:t>
            </a:r>
            <a:r>
              <a:rPr lang="en-US" sz="1400" dirty="0"/>
              <a:t> </a:t>
            </a:r>
          </a:p>
          <a:p>
            <a:r>
              <a:rPr lang="en-US" sz="1400" dirty="0"/>
              <a:t>Athens Greece Berlin </a:t>
            </a:r>
            <a:r>
              <a:rPr lang="en-US" sz="1400" b="1" dirty="0"/>
              <a:t>Germany</a:t>
            </a:r>
          </a:p>
          <a:p>
            <a:r>
              <a:rPr lang="en-US" sz="1400" dirty="0"/>
              <a:t>…</a:t>
            </a:r>
          </a:p>
        </p:txBody>
      </p:sp>
      <p:sp>
        <p:nvSpPr>
          <p:cNvPr id="12" name="TextBox 11">
            <a:extLst>
              <a:ext uri="{FF2B5EF4-FFF2-40B4-BE49-F238E27FC236}">
                <a16:creationId xmlns:a16="http://schemas.microsoft.com/office/drawing/2014/main" id="{E0F69535-2B21-1C4E-A28D-585C54921111}"/>
              </a:ext>
            </a:extLst>
          </p:cNvPr>
          <p:cNvSpPr txBox="1"/>
          <p:nvPr/>
        </p:nvSpPr>
        <p:spPr>
          <a:xfrm>
            <a:off x="5067335" y="2054508"/>
            <a:ext cx="851708" cy="369332"/>
          </a:xfrm>
          <a:prstGeom prst="rect">
            <a:avLst/>
          </a:prstGeom>
          <a:noFill/>
        </p:spPr>
        <p:txBody>
          <a:bodyPr wrap="none" rtlCol="0">
            <a:spAutoFit/>
          </a:bodyPr>
          <a:lstStyle/>
          <a:p>
            <a:r>
              <a:rPr lang="en-US" dirty="0"/>
              <a:t>Family:</a:t>
            </a:r>
          </a:p>
        </p:txBody>
      </p:sp>
      <p:sp>
        <p:nvSpPr>
          <p:cNvPr id="13" name="TextBox 12">
            <a:extLst>
              <a:ext uri="{FF2B5EF4-FFF2-40B4-BE49-F238E27FC236}">
                <a16:creationId xmlns:a16="http://schemas.microsoft.com/office/drawing/2014/main" id="{E61BBB21-D0B3-F748-90FB-5B85EF7E05E3}"/>
              </a:ext>
            </a:extLst>
          </p:cNvPr>
          <p:cNvSpPr txBox="1"/>
          <p:nvPr/>
        </p:nvSpPr>
        <p:spPr>
          <a:xfrm>
            <a:off x="5330283" y="2528046"/>
            <a:ext cx="1929246" cy="1169551"/>
          </a:xfrm>
          <a:prstGeom prst="rect">
            <a:avLst/>
          </a:prstGeom>
          <a:noFill/>
        </p:spPr>
        <p:txBody>
          <a:bodyPr wrap="none" rtlCol="0">
            <a:spAutoFit/>
          </a:bodyPr>
          <a:lstStyle/>
          <a:p>
            <a:r>
              <a:rPr lang="en-US" sz="1400" dirty="0"/>
              <a:t>boy girl brother </a:t>
            </a:r>
            <a:r>
              <a:rPr lang="en-US" sz="1400" b="1" dirty="0"/>
              <a:t>sister</a:t>
            </a:r>
            <a:r>
              <a:rPr lang="en-US" sz="1400" dirty="0"/>
              <a:t> </a:t>
            </a:r>
          </a:p>
          <a:p>
            <a:r>
              <a:rPr lang="en-US" sz="1400" dirty="0"/>
              <a:t>boy girl brothers </a:t>
            </a:r>
            <a:r>
              <a:rPr lang="en-US" sz="1400" b="1" dirty="0"/>
              <a:t>sisters</a:t>
            </a:r>
            <a:r>
              <a:rPr lang="en-US" sz="1400" dirty="0"/>
              <a:t> </a:t>
            </a:r>
          </a:p>
          <a:p>
            <a:r>
              <a:rPr lang="en-US" sz="1400" dirty="0"/>
              <a:t>boy girl dad </a:t>
            </a:r>
            <a:r>
              <a:rPr lang="en-US" sz="1400" b="1" dirty="0"/>
              <a:t>mom</a:t>
            </a:r>
            <a:r>
              <a:rPr lang="en-US" sz="1400" dirty="0"/>
              <a:t> </a:t>
            </a:r>
          </a:p>
          <a:p>
            <a:r>
              <a:rPr lang="en-US" sz="1400" dirty="0"/>
              <a:t>boy girl father </a:t>
            </a:r>
            <a:r>
              <a:rPr lang="en-US" sz="1400" b="1" dirty="0"/>
              <a:t>mother</a:t>
            </a:r>
          </a:p>
          <a:p>
            <a:r>
              <a:rPr lang="en-US" sz="1400" dirty="0"/>
              <a:t>…</a:t>
            </a:r>
          </a:p>
        </p:txBody>
      </p:sp>
      <p:sp>
        <p:nvSpPr>
          <p:cNvPr id="14" name="TextBox 13">
            <a:extLst>
              <a:ext uri="{FF2B5EF4-FFF2-40B4-BE49-F238E27FC236}">
                <a16:creationId xmlns:a16="http://schemas.microsoft.com/office/drawing/2014/main" id="{637A9210-6380-CE4F-8DF6-D3A3A6DAE13F}"/>
              </a:ext>
            </a:extLst>
          </p:cNvPr>
          <p:cNvSpPr txBox="1"/>
          <p:nvPr/>
        </p:nvSpPr>
        <p:spPr>
          <a:xfrm>
            <a:off x="8153400" y="2054508"/>
            <a:ext cx="1375056" cy="369332"/>
          </a:xfrm>
          <a:prstGeom prst="rect">
            <a:avLst/>
          </a:prstGeom>
          <a:noFill/>
        </p:spPr>
        <p:txBody>
          <a:bodyPr wrap="none" rtlCol="0">
            <a:spAutoFit/>
          </a:bodyPr>
          <a:lstStyle/>
          <a:p>
            <a:r>
              <a:rPr lang="en-US" dirty="0"/>
              <a:t>City-in-state:</a:t>
            </a:r>
          </a:p>
        </p:txBody>
      </p:sp>
      <p:sp>
        <p:nvSpPr>
          <p:cNvPr id="15" name="TextBox 14">
            <a:extLst>
              <a:ext uri="{FF2B5EF4-FFF2-40B4-BE49-F238E27FC236}">
                <a16:creationId xmlns:a16="http://schemas.microsoft.com/office/drawing/2014/main" id="{7E347E61-E66F-F449-8B2A-C6DC49C71158}"/>
              </a:ext>
            </a:extLst>
          </p:cNvPr>
          <p:cNvSpPr txBox="1"/>
          <p:nvPr/>
        </p:nvSpPr>
        <p:spPr>
          <a:xfrm>
            <a:off x="8349901" y="2528046"/>
            <a:ext cx="3235822" cy="1169551"/>
          </a:xfrm>
          <a:prstGeom prst="rect">
            <a:avLst/>
          </a:prstGeom>
          <a:noFill/>
        </p:spPr>
        <p:txBody>
          <a:bodyPr wrap="none" rtlCol="0">
            <a:spAutoFit/>
          </a:bodyPr>
          <a:lstStyle/>
          <a:p>
            <a:r>
              <a:rPr lang="en-US" sz="1400" dirty="0"/>
              <a:t>Chicago Illinois Houston </a:t>
            </a:r>
            <a:r>
              <a:rPr lang="en-US" sz="1400" b="1" dirty="0"/>
              <a:t>Texas</a:t>
            </a:r>
            <a:r>
              <a:rPr lang="en-US" sz="1400" dirty="0"/>
              <a:t> </a:t>
            </a:r>
          </a:p>
          <a:p>
            <a:r>
              <a:rPr lang="en-US" sz="1400" dirty="0"/>
              <a:t>Chicago Illinois Philadelphia </a:t>
            </a:r>
            <a:r>
              <a:rPr lang="en-US" sz="1400" b="1" dirty="0"/>
              <a:t>Pennsylvania</a:t>
            </a:r>
            <a:r>
              <a:rPr lang="en-US" sz="1400" dirty="0"/>
              <a:t> </a:t>
            </a:r>
          </a:p>
          <a:p>
            <a:r>
              <a:rPr lang="en-US" sz="1400" dirty="0"/>
              <a:t>Chicago Illinois Phoenix </a:t>
            </a:r>
            <a:r>
              <a:rPr lang="en-US" sz="1400" b="1" dirty="0"/>
              <a:t>Arizona</a:t>
            </a:r>
            <a:r>
              <a:rPr lang="en-US" sz="1400" dirty="0"/>
              <a:t> </a:t>
            </a:r>
          </a:p>
          <a:p>
            <a:r>
              <a:rPr lang="en-US" sz="1400" dirty="0"/>
              <a:t>Chicago Illinois Dallas </a:t>
            </a:r>
            <a:r>
              <a:rPr lang="en-US" sz="1400" b="1" dirty="0"/>
              <a:t>Texas</a:t>
            </a:r>
          </a:p>
          <a:p>
            <a:r>
              <a:rPr lang="en-US" sz="1400" dirty="0"/>
              <a:t>…</a:t>
            </a:r>
          </a:p>
        </p:txBody>
      </p:sp>
      <p:sp>
        <p:nvSpPr>
          <p:cNvPr id="17" name="TextBox 16">
            <a:extLst>
              <a:ext uri="{FF2B5EF4-FFF2-40B4-BE49-F238E27FC236}">
                <a16:creationId xmlns:a16="http://schemas.microsoft.com/office/drawing/2014/main" id="{54B27055-C754-144D-874C-2A9E8CF17FA9}"/>
              </a:ext>
            </a:extLst>
          </p:cNvPr>
          <p:cNvSpPr txBox="1"/>
          <p:nvPr/>
        </p:nvSpPr>
        <p:spPr>
          <a:xfrm>
            <a:off x="970156" y="4066929"/>
            <a:ext cx="1440331" cy="369332"/>
          </a:xfrm>
          <a:prstGeom prst="rect">
            <a:avLst/>
          </a:prstGeom>
          <a:noFill/>
        </p:spPr>
        <p:txBody>
          <a:bodyPr wrap="none" rtlCol="0">
            <a:spAutoFit/>
          </a:bodyPr>
          <a:lstStyle/>
          <a:p>
            <a:r>
              <a:rPr lang="en-US" dirty="0"/>
              <a:t>Comparative:</a:t>
            </a:r>
          </a:p>
        </p:txBody>
      </p:sp>
      <p:sp>
        <p:nvSpPr>
          <p:cNvPr id="18" name="TextBox 17">
            <a:extLst>
              <a:ext uri="{FF2B5EF4-FFF2-40B4-BE49-F238E27FC236}">
                <a16:creationId xmlns:a16="http://schemas.microsoft.com/office/drawing/2014/main" id="{8E078FE4-5CCB-4E46-AC22-D75B9661F8A4}"/>
              </a:ext>
            </a:extLst>
          </p:cNvPr>
          <p:cNvSpPr txBox="1"/>
          <p:nvPr/>
        </p:nvSpPr>
        <p:spPr>
          <a:xfrm>
            <a:off x="1724661" y="4544675"/>
            <a:ext cx="2095510" cy="1169551"/>
          </a:xfrm>
          <a:prstGeom prst="rect">
            <a:avLst/>
          </a:prstGeom>
          <a:noFill/>
        </p:spPr>
        <p:txBody>
          <a:bodyPr wrap="none" rtlCol="0">
            <a:spAutoFit/>
          </a:bodyPr>
          <a:lstStyle/>
          <a:p>
            <a:r>
              <a:rPr lang="en-US" sz="1400" dirty="0"/>
              <a:t>bad worse big bigger </a:t>
            </a:r>
          </a:p>
          <a:p>
            <a:r>
              <a:rPr lang="en-US" sz="1400" dirty="0"/>
              <a:t>bad worse bright brighter </a:t>
            </a:r>
          </a:p>
          <a:p>
            <a:r>
              <a:rPr lang="en-US" sz="1400" dirty="0"/>
              <a:t>bad worse cheap cheaper </a:t>
            </a:r>
          </a:p>
          <a:p>
            <a:r>
              <a:rPr lang="en-US" sz="1400" dirty="0"/>
              <a:t>bad worse cold colder</a:t>
            </a:r>
          </a:p>
          <a:p>
            <a:r>
              <a:rPr lang="en-US" sz="1400" dirty="0"/>
              <a:t>…</a:t>
            </a:r>
          </a:p>
        </p:txBody>
      </p:sp>
      <p:sp>
        <p:nvSpPr>
          <p:cNvPr id="19" name="TextBox 18">
            <a:extLst>
              <a:ext uri="{FF2B5EF4-FFF2-40B4-BE49-F238E27FC236}">
                <a16:creationId xmlns:a16="http://schemas.microsoft.com/office/drawing/2014/main" id="{0614ED17-5507-DF48-AFA4-CC731356E3D7}"/>
              </a:ext>
            </a:extLst>
          </p:cNvPr>
          <p:cNvSpPr txBox="1"/>
          <p:nvPr/>
        </p:nvSpPr>
        <p:spPr>
          <a:xfrm>
            <a:off x="5493189" y="5055799"/>
            <a:ext cx="1915974" cy="369332"/>
          </a:xfrm>
          <a:prstGeom prst="rect">
            <a:avLst/>
          </a:prstGeom>
          <a:noFill/>
        </p:spPr>
        <p:txBody>
          <a:bodyPr wrap="none" rtlCol="0">
            <a:spAutoFit/>
          </a:bodyPr>
          <a:lstStyle/>
          <a:p>
            <a:r>
              <a:rPr lang="en-US" dirty="0"/>
              <a:t>70 - 80 % accuracy</a:t>
            </a:r>
          </a:p>
        </p:txBody>
      </p:sp>
    </p:spTree>
    <p:extLst>
      <p:ext uri="{BB962C8B-B14F-4D97-AF65-F5344CB8AC3E}">
        <p14:creationId xmlns:p14="http://schemas.microsoft.com/office/powerpoint/2010/main" val="27945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669F-AD2F-E54B-9948-4939F790B29C}"/>
              </a:ext>
            </a:extLst>
          </p:cNvPr>
          <p:cNvSpPr>
            <a:spLocks noGrp="1"/>
          </p:cNvSpPr>
          <p:nvPr>
            <p:ph type="title"/>
          </p:nvPr>
        </p:nvSpPr>
        <p:spPr>
          <a:xfrm>
            <a:off x="838200" y="365125"/>
            <a:ext cx="10515600" cy="984173"/>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How to learn word embeddings?</a:t>
            </a:r>
          </a:p>
        </p:txBody>
      </p:sp>
      <p:sp>
        <p:nvSpPr>
          <p:cNvPr id="4" name="Date Placeholder 3">
            <a:extLst>
              <a:ext uri="{FF2B5EF4-FFF2-40B4-BE49-F238E27FC236}">
                <a16:creationId xmlns:a16="http://schemas.microsoft.com/office/drawing/2014/main" id="{C32B5A88-172C-7748-BE85-86AC11349D21}"/>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E05F38BF-D928-844A-9672-BC0DD582DC26}"/>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4B321622-F8C6-BB47-9832-E9178724542B}"/>
              </a:ext>
            </a:extLst>
          </p:cNvPr>
          <p:cNvSpPr>
            <a:spLocks noGrp="1"/>
          </p:cNvSpPr>
          <p:nvPr>
            <p:ph type="sldNum" sz="quarter" idx="12"/>
          </p:nvPr>
        </p:nvSpPr>
        <p:spPr/>
        <p:txBody>
          <a:bodyPr/>
          <a:lstStyle/>
          <a:p>
            <a:fld id="{C5E58D30-4ED1-5B49-9F4E-015BAF999FD1}" type="slidenum">
              <a:rPr lang="en-US" smtClean="0"/>
              <a:t>12</a:t>
            </a:fld>
            <a:endParaRPr lang="en-US"/>
          </a:p>
        </p:txBody>
      </p:sp>
      <p:pic>
        <p:nvPicPr>
          <p:cNvPr id="7" name="Picture 6">
            <a:extLst>
              <a:ext uri="{FF2B5EF4-FFF2-40B4-BE49-F238E27FC236}">
                <a16:creationId xmlns:a16="http://schemas.microsoft.com/office/drawing/2014/main" id="{9B168E17-5D49-F647-961A-E0CA38F1B9A0}"/>
              </a:ext>
            </a:extLst>
          </p:cNvPr>
          <p:cNvPicPr>
            <a:picLocks noChangeAspect="1"/>
          </p:cNvPicPr>
          <p:nvPr/>
        </p:nvPicPr>
        <p:blipFill>
          <a:blip r:embed="rId3"/>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A690D325-3DF1-8645-BEB1-1999B3C873D3}"/>
              </a:ext>
            </a:extLst>
          </p:cNvPr>
          <p:cNvSpPr txBox="1"/>
          <p:nvPr/>
        </p:nvSpPr>
        <p:spPr>
          <a:xfrm>
            <a:off x="838200" y="1379263"/>
            <a:ext cx="3269934" cy="369332"/>
          </a:xfrm>
          <a:prstGeom prst="rect">
            <a:avLst/>
          </a:prstGeom>
          <a:noFill/>
        </p:spPr>
        <p:txBody>
          <a:bodyPr wrap="none" rtlCol="0">
            <a:spAutoFit/>
          </a:bodyPr>
          <a:lstStyle/>
          <a:p>
            <a:r>
              <a:rPr lang="en-US" dirty="0"/>
              <a:t>Goal: learn an embedding matrix</a:t>
            </a:r>
          </a:p>
        </p:txBody>
      </p:sp>
      <p:sp>
        <p:nvSpPr>
          <p:cNvPr id="9" name="TextBox 8">
            <a:extLst>
              <a:ext uri="{FF2B5EF4-FFF2-40B4-BE49-F238E27FC236}">
                <a16:creationId xmlns:a16="http://schemas.microsoft.com/office/drawing/2014/main" id="{32354EA3-4054-744A-A7FD-199729175754}"/>
              </a:ext>
            </a:extLst>
          </p:cNvPr>
          <p:cNvSpPr txBox="1"/>
          <p:nvPr/>
        </p:nvSpPr>
        <p:spPr>
          <a:xfrm>
            <a:off x="5303520" y="1379263"/>
            <a:ext cx="2183996" cy="369332"/>
          </a:xfrm>
          <a:prstGeom prst="rect">
            <a:avLst/>
          </a:prstGeom>
          <a:noFill/>
        </p:spPr>
        <p:txBody>
          <a:bodyPr wrap="none" rtlCol="0">
            <a:spAutoFit/>
          </a:bodyPr>
          <a:lstStyle/>
          <a:p>
            <a:r>
              <a:rPr lang="en-US" dirty="0"/>
              <a:t>Vocabulary size = 10k</a:t>
            </a:r>
          </a:p>
        </p:txBody>
      </p:sp>
      <p:sp>
        <p:nvSpPr>
          <p:cNvPr id="10" name="TextBox 9">
            <a:extLst>
              <a:ext uri="{FF2B5EF4-FFF2-40B4-BE49-F238E27FC236}">
                <a16:creationId xmlns:a16="http://schemas.microsoft.com/office/drawing/2014/main" id="{5F14613A-36B0-074A-83B3-1AFE4EBA523B}"/>
              </a:ext>
            </a:extLst>
          </p:cNvPr>
          <p:cNvSpPr txBox="1"/>
          <p:nvPr/>
        </p:nvSpPr>
        <p:spPr>
          <a:xfrm>
            <a:off x="1943100" y="2057400"/>
            <a:ext cx="4833118" cy="369332"/>
          </a:xfrm>
          <a:prstGeom prst="rect">
            <a:avLst/>
          </a:prstGeom>
          <a:noFill/>
        </p:spPr>
        <p:txBody>
          <a:bodyPr wrap="none" rtlCol="0">
            <a:spAutoFit/>
          </a:bodyPr>
          <a:lstStyle/>
          <a:p>
            <a:r>
              <a:rPr lang="en-US" dirty="0"/>
              <a:t>[a        all        about        …        king        …         zoo]</a:t>
            </a:r>
          </a:p>
        </p:txBody>
      </p:sp>
      <p:sp>
        <p:nvSpPr>
          <p:cNvPr id="13" name="TextBox 12">
            <a:extLst>
              <a:ext uri="{FF2B5EF4-FFF2-40B4-BE49-F238E27FC236}">
                <a16:creationId xmlns:a16="http://schemas.microsoft.com/office/drawing/2014/main" id="{CD262AA9-0010-6C42-BDFE-C9F9623D4D2D}"/>
              </a:ext>
            </a:extLst>
          </p:cNvPr>
          <p:cNvSpPr txBox="1"/>
          <p:nvPr/>
        </p:nvSpPr>
        <p:spPr>
          <a:xfrm>
            <a:off x="4719079" y="1778365"/>
            <a:ext cx="550151" cy="307777"/>
          </a:xfrm>
          <a:prstGeom prst="rect">
            <a:avLst/>
          </a:prstGeom>
          <a:noFill/>
        </p:spPr>
        <p:txBody>
          <a:bodyPr wrap="none" rtlCol="0">
            <a:spAutoFit/>
          </a:bodyPr>
          <a:lstStyle/>
          <a:p>
            <a:r>
              <a:rPr lang="en-US" sz="1400" dirty="0"/>
              <a:t>3560</a:t>
            </a:r>
          </a:p>
        </p:txBody>
      </p:sp>
      <p:grpSp>
        <p:nvGrpSpPr>
          <p:cNvPr id="18" name="Group 17">
            <a:extLst>
              <a:ext uri="{FF2B5EF4-FFF2-40B4-BE49-F238E27FC236}">
                <a16:creationId xmlns:a16="http://schemas.microsoft.com/office/drawing/2014/main" id="{1DF9E55A-9234-3B49-BD04-0F9D103105CE}"/>
              </a:ext>
            </a:extLst>
          </p:cNvPr>
          <p:cNvGrpSpPr/>
          <p:nvPr/>
        </p:nvGrpSpPr>
        <p:grpSpPr>
          <a:xfrm>
            <a:off x="641566" y="2619696"/>
            <a:ext cx="6248952" cy="3058517"/>
            <a:chOff x="641566" y="2619696"/>
            <a:chExt cx="6248952" cy="3058517"/>
          </a:xfrm>
        </p:grpSpPr>
        <p:sp>
          <p:nvSpPr>
            <p:cNvPr id="11" name="Left Bracket 10">
              <a:extLst>
                <a:ext uri="{FF2B5EF4-FFF2-40B4-BE49-F238E27FC236}">
                  <a16:creationId xmlns:a16="http://schemas.microsoft.com/office/drawing/2014/main" id="{CE2CF1DF-6D98-EE45-9EC0-E8764D259266}"/>
                </a:ext>
              </a:extLst>
            </p:cNvPr>
            <p:cNvSpPr/>
            <p:nvPr/>
          </p:nvSpPr>
          <p:spPr>
            <a:xfrm>
              <a:off x="1714500" y="2619696"/>
              <a:ext cx="228600" cy="2065258"/>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38FD53B2-2F65-A146-AC61-B2F13095D8B7}"/>
                </a:ext>
              </a:extLst>
            </p:cNvPr>
            <p:cNvSpPr/>
            <p:nvPr/>
          </p:nvSpPr>
          <p:spPr>
            <a:xfrm flipH="1">
              <a:off x="6661918" y="2619696"/>
              <a:ext cx="228600" cy="2065258"/>
            </a:xfrm>
            <a:prstGeom prst="lef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C8806D69-9B3F-A84C-B850-0A26E2A8555B}"/>
                </a:ext>
              </a:extLst>
            </p:cNvPr>
            <p:cNvSpPr/>
            <p:nvPr/>
          </p:nvSpPr>
          <p:spPr>
            <a:xfrm>
              <a:off x="1303020" y="2710200"/>
              <a:ext cx="160020" cy="18859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91AE93A-6A27-174C-94B2-789A4C2AF334}"/>
                </a:ext>
              </a:extLst>
            </p:cNvPr>
            <p:cNvSpPr txBox="1"/>
            <p:nvPr/>
          </p:nvSpPr>
          <p:spPr>
            <a:xfrm>
              <a:off x="641566" y="3475399"/>
              <a:ext cx="535724" cy="369332"/>
            </a:xfrm>
            <a:prstGeom prst="rect">
              <a:avLst/>
            </a:prstGeom>
            <a:noFill/>
          </p:spPr>
          <p:txBody>
            <a:bodyPr wrap="none" rtlCol="0">
              <a:spAutoFit/>
            </a:bodyPr>
            <a:lstStyle/>
            <a:p>
              <a:r>
                <a:rPr lang="en-US" dirty="0"/>
                <a:t>300</a:t>
              </a:r>
            </a:p>
          </p:txBody>
        </p:sp>
        <p:sp>
          <p:nvSpPr>
            <p:cNvPr id="16" name="Left Brace 15">
              <a:extLst>
                <a:ext uri="{FF2B5EF4-FFF2-40B4-BE49-F238E27FC236}">
                  <a16:creationId xmlns:a16="http://schemas.microsoft.com/office/drawing/2014/main" id="{9F0DDA60-3522-7B40-BD5F-CE4E4385F716}"/>
                </a:ext>
              </a:extLst>
            </p:cNvPr>
            <p:cNvSpPr/>
            <p:nvPr/>
          </p:nvSpPr>
          <p:spPr>
            <a:xfrm rot="16200000">
              <a:off x="4247310" y="2790318"/>
              <a:ext cx="224699" cy="45207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6522454-9E53-D242-A2E7-9BD4CBBE6179}"/>
                </a:ext>
              </a:extLst>
            </p:cNvPr>
            <p:cNvSpPr txBox="1"/>
            <p:nvPr/>
          </p:nvSpPr>
          <p:spPr>
            <a:xfrm>
              <a:off x="3945923" y="5308881"/>
              <a:ext cx="827471" cy="369332"/>
            </a:xfrm>
            <a:prstGeom prst="rect">
              <a:avLst/>
            </a:prstGeom>
            <a:noFill/>
          </p:spPr>
          <p:txBody>
            <a:bodyPr wrap="none" rtlCol="0">
              <a:spAutoFit/>
            </a:bodyPr>
            <a:lstStyle/>
            <a:p>
              <a:r>
                <a:rPr lang="en-US" dirty="0"/>
                <a:t>10,000</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DF7250A-EF5B-D749-BDAE-B84E67B441DC}"/>
                  </a:ext>
                </a:extLst>
              </p:cNvPr>
              <p:cNvSpPr txBox="1"/>
              <p:nvPr/>
            </p:nvSpPr>
            <p:spPr>
              <a:xfrm>
                <a:off x="3936062" y="3204532"/>
                <a:ext cx="732893"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dirty="0" smtClean="0">
                          <a:latin typeface="Cambria Math" panose="02040503050406030204" pitchFamily="18" charset="0"/>
                        </a:rPr>
                        <m:t>𝐸</m:t>
                      </m:r>
                    </m:oMath>
                  </m:oMathPara>
                </a14:m>
                <a:endParaRPr lang="en-US" sz="4800" dirty="0"/>
              </a:p>
            </p:txBody>
          </p:sp>
        </mc:Choice>
        <mc:Fallback xmlns="">
          <p:sp>
            <p:nvSpPr>
              <p:cNvPr id="19" name="TextBox 18">
                <a:extLst>
                  <a:ext uri="{FF2B5EF4-FFF2-40B4-BE49-F238E27FC236}">
                    <a16:creationId xmlns:a16="http://schemas.microsoft.com/office/drawing/2014/main" id="{5DF7250A-EF5B-D749-BDAE-B84E67B441DC}"/>
                  </a:ext>
                </a:extLst>
              </p:cNvPr>
              <p:cNvSpPr txBox="1">
                <a:spLocks noRot="1" noChangeAspect="1" noMove="1" noResize="1" noEditPoints="1" noAdjustHandles="1" noChangeArrowheads="1" noChangeShapeType="1" noTextEdit="1"/>
              </p:cNvSpPr>
              <p:nvPr/>
            </p:nvSpPr>
            <p:spPr>
              <a:xfrm>
                <a:off x="3936062" y="3204532"/>
                <a:ext cx="732893" cy="830997"/>
              </a:xfrm>
              <a:prstGeom prst="rect">
                <a:avLst/>
              </a:prstGeom>
              <a:blipFill>
                <a:blip r:embed="rId4"/>
                <a:stretch>
                  <a:fillRect l="-5085" r="-169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22985AF-BC45-FB41-BB46-51C44EE2B165}"/>
              </a:ext>
            </a:extLst>
          </p:cNvPr>
          <p:cNvSpPr txBox="1"/>
          <p:nvPr/>
        </p:nvSpPr>
        <p:spPr>
          <a:xfrm>
            <a:off x="7959488" y="365125"/>
            <a:ext cx="1817870" cy="307777"/>
          </a:xfrm>
          <a:prstGeom prst="rect">
            <a:avLst/>
          </a:prstGeom>
          <a:noFill/>
        </p:spPr>
        <p:txBody>
          <a:bodyPr wrap="none" rtlCol="0">
            <a:spAutoFit/>
          </a:bodyPr>
          <a:lstStyle/>
          <a:p>
            <a:r>
              <a:rPr lang="en-US" sz="1400" dirty="0"/>
              <a:t>One hot vector of </a:t>
            </a:r>
            <a:r>
              <a:rPr lang="en-US" sz="1400" i="1" dirty="0"/>
              <a:t>king</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6117D9D-3A15-1248-A4B0-E8BBDC70432B}"/>
                  </a:ext>
                </a:extLst>
              </p:cNvPr>
              <p:cNvSpPr txBox="1"/>
              <p:nvPr/>
            </p:nvSpPr>
            <p:spPr>
              <a:xfrm>
                <a:off x="8150730" y="753506"/>
                <a:ext cx="919739" cy="990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𝑂</m:t>
                          </m:r>
                        </m:e>
                        <m:sub>
                          <m:r>
                            <a:rPr lang="en-US" sz="1400" b="0" i="1" smtClean="0">
                              <a:latin typeface="Cambria Math" panose="02040503050406030204" pitchFamily="18" charset="0"/>
                            </a:rPr>
                            <m:t>𝑘𝑖𝑛𝑔</m:t>
                          </m:r>
                        </m:sub>
                      </m:sSub>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21" name="TextBox 20">
                <a:extLst>
                  <a:ext uri="{FF2B5EF4-FFF2-40B4-BE49-F238E27FC236}">
                    <a16:creationId xmlns:a16="http://schemas.microsoft.com/office/drawing/2014/main" id="{56117D9D-3A15-1248-A4B0-E8BBDC70432B}"/>
                  </a:ext>
                </a:extLst>
              </p:cNvPr>
              <p:cNvSpPr txBox="1">
                <a:spLocks noRot="1" noChangeAspect="1" noMove="1" noResize="1" noEditPoints="1" noAdjustHandles="1" noChangeArrowheads="1" noChangeShapeType="1" noTextEdit="1"/>
              </p:cNvSpPr>
              <p:nvPr/>
            </p:nvSpPr>
            <p:spPr>
              <a:xfrm>
                <a:off x="8150730" y="753506"/>
                <a:ext cx="919739" cy="990784"/>
              </a:xfrm>
              <a:prstGeom prst="rect">
                <a:avLst/>
              </a:prstGeom>
              <a:blipFill>
                <a:blip r:embed="rId5"/>
                <a:stretch>
                  <a:fillRect l="-4110" b="-632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52BF7414-594F-4A4B-8D55-ED1370E841CA}"/>
              </a:ext>
            </a:extLst>
          </p:cNvPr>
          <p:cNvSpPr txBox="1"/>
          <p:nvPr/>
        </p:nvSpPr>
        <p:spPr>
          <a:xfrm>
            <a:off x="9127556" y="1102166"/>
            <a:ext cx="550151" cy="307777"/>
          </a:xfrm>
          <a:prstGeom prst="rect">
            <a:avLst/>
          </a:prstGeom>
          <a:noFill/>
        </p:spPr>
        <p:txBody>
          <a:bodyPr wrap="none" rtlCol="0">
            <a:spAutoFit/>
          </a:bodyPr>
          <a:lstStyle/>
          <a:p>
            <a:r>
              <a:rPr lang="en-US" sz="1400" dirty="0"/>
              <a:t>3560</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93D206-6F3F-9C44-B804-EC75B13F411B}"/>
                  </a:ext>
                </a:extLst>
              </p:cNvPr>
              <p:cNvSpPr txBox="1"/>
              <p:nvPr/>
            </p:nvSpPr>
            <p:spPr>
              <a:xfrm>
                <a:off x="7959488" y="2710200"/>
                <a:ext cx="1547924"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𝑘𝑖𝑛𝑔</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𝑘𝑖𝑛𝑔</m:t>
                          </m:r>
                        </m:sub>
                      </m:sSub>
                    </m:oMath>
                  </m:oMathPara>
                </a14:m>
                <a:endParaRPr lang="en-US" dirty="0"/>
              </a:p>
            </p:txBody>
          </p:sp>
        </mc:Choice>
        <mc:Fallback xmlns="">
          <p:sp>
            <p:nvSpPr>
              <p:cNvPr id="23" name="TextBox 22">
                <a:extLst>
                  <a:ext uri="{FF2B5EF4-FFF2-40B4-BE49-F238E27FC236}">
                    <a16:creationId xmlns:a16="http://schemas.microsoft.com/office/drawing/2014/main" id="{7593D206-6F3F-9C44-B804-EC75B13F411B}"/>
                  </a:ext>
                </a:extLst>
              </p:cNvPr>
              <p:cNvSpPr txBox="1">
                <a:spLocks noRot="1" noChangeAspect="1" noMove="1" noResize="1" noEditPoints="1" noAdjustHandles="1" noChangeArrowheads="1" noChangeShapeType="1" noTextEdit="1"/>
              </p:cNvSpPr>
              <p:nvPr/>
            </p:nvSpPr>
            <p:spPr>
              <a:xfrm>
                <a:off x="7959488" y="2710200"/>
                <a:ext cx="1547924" cy="299569"/>
              </a:xfrm>
              <a:prstGeom prst="rect">
                <a:avLst/>
              </a:prstGeom>
              <a:blipFill>
                <a:blip r:embed="rId6"/>
                <a:stretch>
                  <a:fillRect l="-1626" r="-1626" b="-2400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09B10131-B125-BD4D-95F1-7FC5602B06F4}"/>
              </a:ext>
            </a:extLst>
          </p:cNvPr>
          <p:cNvSpPr txBox="1"/>
          <p:nvPr/>
        </p:nvSpPr>
        <p:spPr>
          <a:xfrm>
            <a:off x="7845419" y="2230679"/>
            <a:ext cx="1931939" cy="369332"/>
          </a:xfrm>
          <a:prstGeom prst="rect">
            <a:avLst/>
          </a:prstGeom>
          <a:noFill/>
        </p:spPr>
        <p:txBody>
          <a:bodyPr wrap="none" rtlCol="0">
            <a:spAutoFit/>
          </a:bodyPr>
          <a:lstStyle/>
          <a:p>
            <a:r>
              <a:rPr lang="en-US" dirty="0"/>
              <a:t>Embedding of </a:t>
            </a:r>
            <a:r>
              <a:rPr lang="en-US" i="1" dirty="0"/>
              <a:t>king</a:t>
            </a:r>
          </a:p>
        </p:txBody>
      </p:sp>
      <p:sp>
        <p:nvSpPr>
          <p:cNvPr id="26" name="Rectangle 25">
            <a:extLst>
              <a:ext uri="{FF2B5EF4-FFF2-40B4-BE49-F238E27FC236}">
                <a16:creationId xmlns:a16="http://schemas.microsoft.com/office/drawing/2014/main" id="{5F5F1773-65B7-4D42-89CF-1E5347CFFBEC}"/>
              </a:ext>
            </a:extLst>
          </p:cNvPr>
          <p:cNvSpPr/>
          <p:nvPr/>
        </p:nvSpPr>
        <p:spPr>
          <a:xfrm>
            <a:off x="4773394" y="2600011"/>
            <a:ext cx="495836" cy="20849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372D25F-C54D-7A4D-AECE-CA4F602650C9}"/>
                  </a:ext>
                </a:extLst>
              </p:cNvPr>
              <p:cNvSpPr txBox="1"/>
              <p:nvPr/>
            </p:nvSpPr>
            <p:spPr>
              <a:xfrm>
                <a:off x="7959488" y="3903499"/>
                <a:ext cx="10869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𝑤</m:t>
                          </m:r>
                        </m:sub>
                      </m:sSub>
                    </m:oMath>
                  </m:oMathPara>
                </a14:m>
                <a:endParaRPr lang="en-US" dirty="0"/>
              </a:p>
            </p:txBody>
          </p:sp>
        </mc:Choice>
        <mc:Fallback xmlns="">
          <p:sp>
            <p:nvSpPr>
              <p:cNvPr id="27" name="TextBox 26">
                <a:extLst>
                  <a:ext uri="{FF2B5EF4-FFF2-40B4-BE49-F238E27FC236}">
                    <a16:creationId xmlns:a16="http://schemas.microsoft.com/office/drawing/2014/main" id="{9372D25F-C54D-7A4D-AECE-CA4F602650C9}"/>
                  </a:ext>
                </a:extLst>
              </p:cNvPr>
              <p:cNvSpPr txBox="1">
                <a:spLocks noRot="1" noChangeAspect="1" noMove="1" noResize="1" noEditPoints="1" noAdjustHandles="1" noChangeArrowheads="1" noChangeShapeType="1" noTextEdit="1"/>
              </p:cNvSpPr>
              <p:nvPr/>
            </p:nvSpPr>
            <p:spPr>
              <a:xfrm>
                <a:off x="7959488" y="3903499"/>
                <a:ext cx="1086900" cy="276999"/>
              </a:xfrm>
              <a:prstGeom prst="rect">
                <a:avLst/>
              </a:prstGeom>
              <a:blipFill>
                <a:blip r:embed="rId7"/>
                <a:stretch>
                  <a:fillRect l="-1163" b="-8696"/>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422FD2F-B8C8-1B44-BB51-D2C8A2987428}"/>
              </a:ext>
            </a:extLst>
          </p:cNvPr>
          <p:cNvSpPr txBox="1"/>
          <p:nvPr/>
        </p:nvSpPr>
        <p:spPr>
          <a:xfrm>
            <a:off x="7845419" y="3423978"/>
            <a:ext cx="3159135" cy="369332"/>
          </a:xfrm>
          <a:prstGeom prst="rect">
            <a:avLst/>
          </a:prstGeom>
          <a:noFill/>
        </p:spPr>
        <p:txBody>
          <a:bodyPr wrap="none" rtlCol="0">
            <a:spAutoFit/>
          </a:bodyPr>
          <a:lstStyle/>
          <a:p>
            <a:r>
              <a:rPr lang="en-US" dirty="0"/>
              <a:t>Embedding of word </a:t>
            </a:r>
            <a:r>
              <a:rPr lang="en-US" i="1" dirty="0"/>
              <a:t>w</a:t>
            </a:r>
            <a:r>
              <a:rPr lang="en-US" dirty="0"/>
              <a:t> of index </a:t>
            </a:r>
            <a:r>
              <a:rPr lang="en-US" i="1" dirty="0"/>
              <a:t>j</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C6169F6-8886-C54F-B6AE-3ABA141CB7D8}"/>
                  </a:ext>
                </a:extLst>
              </p:cNvPr>
              <p:cNvSpPr txBox="1"/>
              <p:nvPr/>
            </p:nvSpPr>
            <p:spPr>
              <a:xfrm>
                <a:off x="7348268" y="5278916"/>
                <a:ext cx="4658878" cy="923330"/>
              </a:xfrm>
              <a:prstGeom prst="rect">
                <a:avLst/>
              </a:prstGeom>
              <a:noFill/>
            </p:spPr>
            <p:txBody>
              <a:bodyPr wrap="square" rtlCol="0">
                <a:spAutoFit/>
              </a:bodyPr>
              <a:lstStyle/>
              <a:p>
                <a:r>
                  <a:rPr lang="en-US" dirty="0"/>
                  <a:t>Learning process: </a:t>
                </a:r>
              </a:p>
              <a:p>
                <a:r>
                  <a:rPr lang="en-US" dirty="0"/>
                  <a:t>Initialize </a:t>
                </a:r>
                <a14:m>
                  <m:oMath xmlns:m="http://schemas.openxmlformats.org/officeDocument/2006/math">
                    <m:r>
                      <a:rPr lang="en-US" b="0" i="1" smtClean="0">
                        <a:latin typeface="Cambria Math" panose="02040503050406030204" pitchFamily="18" charset="0"/>
                      </a:rPr>
                      <m:t>𝐸</m:t>
                    </m:r>
                  </m:oMath>
                </a14:m>
                <a:r>
                  <a:rPr lang="en-US" dirty="0"/>
                  <a:t> randomly, and learn all </a:t>
                </a:r>
                <a14:m>
                  <m:oMath xmlns:m="http://schemas.openxmlformats.org/officeDocument/2006/math">
                    <m:r>
                      <a:rPr lang="en-US" b="0" i="1" smtClean="0">
                        <a:latin typeface="Cambria Math" panose="02040503050406030204" pitchFamily="18" charset="0"/>
                      </a:rPr>
                      <m:t>300</m:t>
                    </m:r>
                    <m:r>
                      <a:rPr lang="en-US" b="0" i="1" smtClean="0">
                        <a:latin typeface="Cambria Math" panose="02040503050406030204" pitchFamily="18" charset="0"/>
                        <a:ea typeface="Cambria Math" panose="02040503050406030204" pitchFamily="18" charset="0"/>
                      </a:rPr>
                      <m:t>×10000</m:t>
                    </m:r>
                  </m:oMath>
                </a14:m>
                <a:r>
                  <a:rPr lang="en-US" dirty="0"/>
                  <a:t> parameters through gradient descent</a:t>
                </a:r>
              </a:p>
            </p:txBody>
          </p:sp>
        </mc:Choice>
        <mc:Fallback xmlns="">
          <p:sp>
            <p:nvSpPr>
              <p:cNvPr id="29" name="TextBox 28">
                <a:extLst>
                  <a:ext uri="{FF2B5EF4-FFF2-40B4-BE49-F238E27FC236}">
                    <a16:creationId xmlns:a16="http://schemas.microsoft.com/office/drawing/2014/main" id="{4C6169F6-8886-C54F-B6AE-3ABA141CB7D8}"/>
                  </a:ext>
                </a:extLst>
              </p:cNvPr>
              <p:cNvSpPr txBox="1">
                <a:spLocks noRot="1" noChangeAspect="1" noMove="1" noResize="1" noEditPoints="1" noAdjustHandles="1" noChangeArrowheads="1" noChangeShapeType="1" noTextEdit="1"/>
              </p:cNvSpPr>
              <p:nvPr/>
            </p:nvSpPr>
            <p:spPr>
              <a:xfrm>
                <a:off x="7348268" y="5278916"/>
                <a:ext cx="4658878" cy="923330"/>
              </a:xfrm>
              <a:prstGeom prst="rect">
                <a:avLst/>
              </a:prstGeom>
              <a:blipFill>
                <a:blip r:embed="rId8"/>
                <a:stretch>
                  <a:fillRect l="-1090" t="-2740" b="-958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C13C2FA-7B60-CD41-AB88-A3A849CDE8B3}"/>
              </a:ext>
            </a:extLst>
          </p:cNvPr>
          <p:cNvSpPr txBox="1"/>
          <p:nvPr/>
        </p:nvSpPr>
        <p:spPr>
          <a:xfrm>
            <a:off x="7884581" y="4394774"/>
            <a:ext cx="3965766" cy="307777"/>
          </a:xfrm>
          <a:prstGeom prst="rect">
            <a:avLst/>
          </a:prstGeom>
          <a:noFill/>
        </p:spPr>
        <p:txBody>
          <a:bodyPr wrap="none" rtlCol="0">
            <a:spAutoFit/>
          </a:bodyPr>
          <a:lstStyle/>
          <a:p>
            <a:r>
              <a:rPr lang="en-US" sz="1400" dirty="0"/>
              <a:t>In practice, </a:t>
            </a:r>
            <a:r>
              <a:rPr lang="en-US" sz="1400" dirty="0" err="1"/>
              <a:t>MatMul</a:t>
            </a:r>
            <a:r>
              <a:rPr lang="en-US" sz="1400" dirty="0"/>
              <a:t> is inefficient, use a lookup table</a:t>
            </a:r>
          </a:p>
        </p:txBody>
      </p:sp>
    </p:spTree>
    <p:extLst>
      <p:ext uri="{BB962C8B-B14F-4D97-AF65-F5344CB8AC3E}">
        <p14:creationId xmlns:p14="http://schemas.microsoft.com/office/powerpoint/2010/main" val="327085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linds(horizontal)">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linds(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blinds(horizontal)">
                                      <p:cBhvr>
                                        <p:cTn id="56" dur="500"/>
                                        <p:tgtEl>
                                          <p:spTgt spid="2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blinds(horizontal)">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linds(horizontal)">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9" grpId="0"/>
      <p:bldP spid="20" grpId="0"/>
      <p:bldP spid="21" grpId="0"/>
      <p:bldP spid="22" grpId="0"/>
      <p:bldP spid="23" grpId="0"/>
      <p:bldP spid="24" grpId="0"/>
      <p:bldP spid="26" grpId="0" animBg="1"/>
      <p:bldP spid="27" grpId="0"/>
      <p:bldP spid="2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CC3F-1B8A-D94C-A0AC-123C0EC8727C}"/>
              </a:ext>
            </a:extLst>
          </p:cNvPr>
          <p:cNvSpPr>
            <a:spLocks noGrp="1"/>
          </p:cNvSpPr>
          <p:nvPr>
            <p:ph type="title"/>
          </p:nvPr>
        </p:nvSpPr>
        <p:spPr>
          <a:xfrm>
            <a:off x="838200" y="231311"/>
            <a:ext cx="10515600" cy="939568"/>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Learning word embeddings</a:t>
            </a:r>
          </a:p>
        </p:txBody>
      </p:sp>
      <p:sp>
        <p:nvSpPr>
          <p:cNvPr id="4" name="Date Placeholder 3">
            <a:extLst>
              <a:ext uri="{FF2B5EF4-FFF2-40B4-BE49-F238E27FC236}">
                <a16:creationId xmlns:a16="http://schemas.microsoft.com/office/drawing/2014/main" id="{199DD3F1-BFE8-0546-9EE3-FDA09946CD4F}"/>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3A65EBA4-9E34-514E-B422-0A96569665A6}"/>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595DA3E2-00E8-8D40-9AA3-DBEC82EFF36D}"/>
              </a:ext>
            </a:extLst>
          </p:cNvPr>
          <p:cNvSpPr>
            <a:spLocks noGrp="1"/>
          </p:cNvSpPr>
          <p:nvPr>
            <p:ph type="sldNum" sz="quarter" idx="12"/>
          </p:nvPr>
        </p:nvSpPr>
        <p:spPr/>
        <p:txBody>
          <a:bodyPr/>
          <a:lstStyle/>
          <a:p>
            <a:fld id="{C5E58D30-4ED1-5B49-9F4E-015BAF999FD1}" type="slidenum">
              <a:rPr lang="en-US" smtClean="0"/>
              <a:t>13</a:t>
            </a:fld>
            <a:endParaRPr lang="en-US"/>
          </a:p>
        </p:txBody>
      </p:sp>
      <p:pic>
        <p:nvPicPr>
          <p:cNvPr id="7" name="Picture 6">
            <a:extLst>
              <a:ext uri="{FF2B5EF4-FFF2-40B4-BE49-F238E27FC236}">
                <a16:creationId xmlns:a16="http://schemas.microsoft.com/office/drawing/2014/main" id="{C9F830D4-7512-2943-80D8-854A21EF180A}"/>
              </a:ext>
            </a:extLst>
          </p:cNvPr>
          <p:cNvPicPr>
            <a:picLocks noChangeAspect="1"/>
          </p:cNvPicPr>
          <p:nvPr/>
        </p:nvPicPr>
        <p:blipFill>
          <a:blip r:embed="rId3"/>
          <a:stretch>
            <a:fillRect/>
          </a:stretch>
        </p:blipFill>
        <p:spPr>
          <a:xfrm>
            <a:off x="11130461" y="150494"/>
            <a:ext cx="910525" cy="632918"/>
          </a:xfrm>
          <a:prstGeom prst="rect">
            <a:avLst/>
          </a:prstGeom>
        </p:spPr>
      </p:pic>
      <p:sp>
        <p:nvSpPr>
          <p:cNvPr id="3" name="TextBox 2">
            <a:extLst>
              <a:ext uri="{FF2B5EF4-FFF2-40B4-BE49-F238E27FC236}">
                <a16:creationId xmlns:a16="http://schemas.microsoft.com/office/drawing/2014/main" id="{3B7BF21C-0305-EC43-A6B0-014F94F6646A}"/>
              </a:ext>
            </a:extLst>
          </p:cNvPr>
          <p:cNvSpPr txBox="1"/>
          <p:nvPr/>
        </p:nvSpPr>
        <p:spPr>
          <a:xfrm>
            <a:off x="966952" y="1481959"/>
            <a:ext cx="2051908" cy="369332"/>
          </a:xfrm>
          <a:prstGeom prst="rect">
            <a:avLst/>
          </a:prstGeom>
          <a:noFill/>
        </p:spPr>
        <p:txBody>
          <a:bodyPr wrap="none" rtlCol="0">
            <a:spAutoFit/>
          </a:bodyPr>
          <a:lstStyle/>
          <a:p>
            <a:r>
              <a:rPr lang="en-US" dirty="0"/>
              <a:t>Complex algorithms</a:t>
            </a:r>
          </a:p>
        </p:txBody>
      </p:sp>
      <p:sp>
        <p:nvSpPr>
          <p:cNvPr id="10" name="Right Arrow 9">
            <a:extLst>
              <a:ext uri="{FF2B5EF4-FFF2-40B4-BE49-F238E27FC236}">
                <a16:creationId xmlns:a16="http://schemas.microsoft.com/office/drawing/2014/main" id="{19C658C2-5A26-5C45-AFE9-39CCAA1D9E1A}"/>
              </a:ext>
            </a:extLst>
          </p:cNvPr>
          <p:cNvSpPr/>
          <p:nvPr/>
        </p:nvSpPr>
        <p:spPr>
          <a:xfrm>
            <a:off x="3237186" y="1539076"/>
            <a:ext cx="515007" cy="2550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C5FF2A6-ABD2-BD4A-9165-53A600ADAF75}"/>
              </a:ext>
            </a:extLst>
          </p:cNvPr>
          <p:cNvSpPr txBox="1"/>
          <p:nvPr/>
        </p:nvSpPr>
        <p:spPr>
          <a:xfrm>
            <a:off x="3983420" y="1481958"/>
            <a:ext cx="1949573" cy="369332"/>
          </a:xfrm>
          <a:prstGeom prst="rect">
            <a:avLst/>
          </a:prstGeom>
          <a:noFill/>
        </p:spPr>
        <p:txBody>
          <a:bodyPr wrap="none" rtlCol="0">
            <a:spAutoFit/>
          </a:bodyPr>
          <a:lstStyle/>
          <a:p>
            <a:r>
              <a:rPr lang="en-US" dirty="0"/>
              <a:t>Simpler algorithms</a:t>
            </a:r>
          </a:p>
        </p:txBody>
      </p:sp>
      <p:sp>
        <p:nvSpPr>
          <p:cNvPr id="12" name="TextBox 11">
            <a:extLst>
              <a:ext uri="{FF2B5EF4-FFF2-40B4-BE49-F238E27FC236}">
                <a16:creationId xmlns:a16="http://schemas.microsoft.com/office/drawing/2014/main" id="{6A761457-8A92-3643-85FE-AD8C57994623}"/>
              </a:ext>
            </a:extLst>
          </p:cNvPr>
          <p:cNvSpPr txBox="1"/>
          <p:nvPr/>
        </p:nvSpPr>
        <p:spPr>
          <a:xfrm>
            <a:off x="959069" y="2540829"/>
            <a:ext cx="5177892" cy="369332"/>
          </a:xfrm>
          <a:prstGeom prst="rect">
            <a:avLst/>
          </a:prstGeom>
          <a:noFill/>
        </p:spPr>
        <p:txBody>
          <a:bodyPr wrap="none" rtlCol="0">
            <a:spAutoFit/>
          </a:bodyPr>
          <a:lstStyle/>
          <a:p>
            <a:r>
              <a:rPr lang="en-US" dirty="0"/>
              <a:t>Neural language model (with regular neural network)</a:t>
            </a:r>
          </a:p>
        </p:txBody>
      </p:sp>
      <p:sp>
        <p:nvSpPr>
          <p:cNvPr id="13" name="TextBox 12">
            <a:extLst>
              <a:ext uri="{FF2B5EF4-FFF2-40B4-BE49-F238E27FC236}">
                <a16:creationId xmlns:a16="http://schemas.microsoft.com/office/drawing/2014/main" id="{609026C0-980A-C24C-B6F5-46605C3BD848}"/>
              </a:ext>
            </a:extLst>
          </p:cNvPr>
          <p:cNvSpPr txBox="1"/>
          <p:nvPr/>
        </p:nvSpPr>
        <p:spPr>
          <a:xfrm>
            <a:off x="1750532" y="3499945"/>
            <a:ext cx="242374" cy="369332"/>
          </a:xfrm>
          <a:prstGeom prst="rect">
            <a:avLst/>
          </a:prstGeom>
          <a:noFill/>
        </p:spPr>
        <p:txBody>
          <a:bodyPr wrap="none" rtlCol="0">
            <a:spAutoFit/>
          </a:bodyPr>
          <a:lstStyle/>
          <a:p>
            <a:r>
              <a:rPr lang="en-US" dirty="0"/>
              <a:t>I</a:t>
            </a:r>
          </a:p>
        </p:txBody>
      </p:sp>
      <p:sp>
        <p:nvSpPr>
          <p:cNvPr id="14" name="TextBox 13">
            <a:extLst>
              <a:ext uri="{FF2B5EF4-FFF2-40B4-BE49-F238E27FC236}">
                <a16:creationId xmlns:a16="http://schemas.microsoft.com/office/drawing/2014/main" id="{C914187F-CC9E-FC48-B50D-D25DCF54885E}"/>
              </a:ext>
            </a:extLst>
          </p:cNvPr>
          <p:cNvSpPr txBox="1"/>
          <p:nvPr/>
        </p:nvSpPr>
        <p:spPr>
          <a:xfrm>
            <a:off x="2685393" y="3499945"/>
            <a:ext cx="766044" cy="369332"/>
          </a:xfrm>
          <a:prstGeom prst="rect">
            <a:avLst/>
          </a:prstGeom>
          <a:noFill/>
        </p:spPr>
        <p:txBody>
          <a:bodyPr wrap="none" rtlCol="0">
            <a:spAutoFit/>
          </a:bodyPr>
          <a:lstStyle/>
          <a:p>
            <a:r>
              <a:rPr lang="en-US" dirty="0"/>
              <a:t>would</a:t>
            </a:r>
          </a:p>
        </p:txBody>
      </p:sp>
      <p:sp>
        <p:nvSpPr>
          <p:cNvPr id="15" name="TextBox 14">
            <a:extLst>
              <a:ext uri="{FF2B5EF4-FFF2-40B4-BE49-F238E27FC236}">
                <a16:creationId xmlns:a16="http://schemas.microsoft.com/office/drawing/2014/main" id="{030F4CEE-A444-004F-BD94-B448594B7D5F}"/>
              </a:ext>
            </a:extLst>
          </p:cNvPr>
          <p:cNvSpPr txBox="1"/>
          <p:nvPr/>
        </p:nvSpPr>
        <p:spPr>
          <a:xfrm>
            <a:off x="4038600" y="3499945"/>
            <a:ext cx="502638" cy="369332"/>
          </a:xfrm>
          <a:prstGeom prst="rect">
            <a:avLst/>
          </a:prstGeom>
          <a:noFill/>
        </p:spPr>
        <p:txBody>
          <a:bodyPr wrap="none" rtlCol="0">
            <a:spAutoFit/>
          </a:bodyPr>
          <a:lstStyle/>
          <a:p>
            <a:r>
              <a:rPr lang="en-US" dirty="0"/>
              <a:t>like</a:t>
            </a:r>
          </a:p>
        </p:txBody>
      </p:sp>
      <p:sp>
        <p:nvSpPr>
          <p:cNvPr id="16" name="TextBox 15">
            <a:extLst>
              <a:ext uri="{FF2B5EF4-FFF2-40B4-BE49-F238E27FC236}">
                <a16:creationId xmlns:a16="http://schemas.microsoft.com/office/drawing/2014/main" id="{F9CF239D-A64E-F245-B508-FF7474AA2AC2}"/>
              </a:ext>
            </a:extLst>
          </p:cNvPr>
          <p:cNvSpPr txBox="1"/>
          <p:nvPr/>
        </p:nvSpPr>
        <p:spPr>
          <a:xfrm>
            <a:off x="5242035" y="3499945"/>
            <a:ext cx="696024" cy="369332"/>
          </a:xfrm>
          <a:prstGeom prst="rect">
            <a:avLst/>
          </a:prstGeom>
          <a:noFill/>
        </p:spPr>
        <p:txBody>
          <a:bodyPr wrap="none" rtlCol="0">
            <a:spAutoFit/>
          </a:bodyPr>
          <a:lstStyle/>
          <a:p>
            <a:r>
              <a:rPr lang="en-US" dirty="0"/>
              <a:t>some</a:t>
            </a:r>
          </a:p>
        </p:txBody>
      </p:sp>
      <p:sp>
        <p:nvSpPr>
          <p:cNvPr id="17" name="TextBox 16">
            <a:extLst>
              <a:ext uri="{FF2B5EF4-FFF2-40B4-BE49-F238E27FC236}">
                <a16:creationId xmlns:a16="http://schemas.microsoft.com/office/drawing/2014/main" id="{FC7B4D3D-FE2A-5F44-B0F3-AAB1BCA59191}"/>
              </a:ext>
            </a:extLst>
          </p:cNvPr>
          <p:cNvSpPr txBox="1"/>
          <p:nvPr/>
        </p:nvSpPr>
        <p:spPr>
          <a:xfrm>
            <a:off x="6445470" y="3499945"/>
            <a:ext cx="836832" cy="369332"/>
          </a:xfrm>
          <a:prstGeom prst="rect">
            <a:avLst/>
          </a:prstGeom>
          <a:noFill/>
        </p:spPr>
        <p:txBody>
          <a:bodyPr wrap="none" rtlCol="0">
            <a:spAutoFit/>
          </a:bodyPr>
          <a:lstStyle/>
          <a:p>
            <a:r>
              <a:rPr lang="en-US" dirty="0"/>
              <a:t>orange</a:t>
            </a:r>
          </a:p>
        </p:txBody>
      </p:sp>
      <p:sp>
        <p:nvSpPr>
          <p:cNvPr id="18" name="TextBox 17">
            <a:extLst>
              <a:ext uri="{FF2B5EF4-FFF2-40B4-BE49-F238E27FC236}">
                <a16:creationId xmlns:a16="http://schemas.microsoft.com/office/drawing/2014/main" id="{2DEBCDF6-74AC-B348-A6D1-89B319B58E69}"/>
              </a:ext>
            </a:extLst>
          </p:cNvPr>
          <p:cNvSpPr txBox="1"/>
          <p:nvPr/>
        </p:nvSpPr>
        <p:spPr>
          <a:xfrm>
            <a:off x="7890642" y="3499945"/>
            <a:ext cx="992579" cy="369332"/>
          </a:xfrm>
          <a:prstGeom prst="rect">
            <a:avLst/>
          </a:prstGeom>
          <a:noFill/>
        </p:spPr>
        <p:txBody>
          <a:bodyPr wrap="none" rtlCol="0">
            <a:spAutoFit/>
          </a:bodyPr>
          <a:lstStyle/>
          <a:p>
            <a:r>
              <a:rPr lang="en-US" dirty="0"/>
              <a:t>_______</a:t>
            </a:r>
          </a:p>
        </p:txBody>
      </p:sp>
      <p:sp>
        <p:nvSpPr>
          <p:cNvPr id="19" name="TextBox 18">
            <a:extLst>
              <a:ext uri="{FF2B5EF4-FFF2-40B4-BE49-F238E27FC236}">
                <a16:creationId xmlns:a16="http://schemas.microsoft.com/office/drawing/2014/main" id="{8FB9FB2A-E92D-B845-AC6C-2FCDE9754F00}"/>
              </a:ext>
            </a:extLst>
          </p:cNvPr>
          <p:cNvSpPr txBox="1"/>
          <p:nvPr/>
        </p:nvSpPr>
        <p:spPr>
          <a:xfrm>
            <a:off x="1621949" y="3949932"/>
            <a:ext cx="550151" cy="307777"/>
          </a:xfrm>
          <a:prstGeom prst="rect">
            <a:avLst/>
          </a:prstGeom>
          <a:noFill/>
        </p:spPr>
        <p:txBody>
          <a:bodyPr wrap="none" rtlCol="0">
            <a:spAutoFit/>
          </a:bodyPr>
          <a:lstStyle/>
          <a:p>
            <a:r>
              <a:rPr lang="en-US" sz="1400" dirty="0"/>
              <a:t>4205</a:t>
            </a:r>
          </a:p>
        </p:txBody>
      </p:sp>
      <p:sp>
        <p:nvSpPr>
          <p:cNvPr id="20" name="TextBox 19">
            <a:extLst>
              <a:ext uri="{FF2B5EF4-FFF2-40B4-BE49-F238E27FC236}">
                <a16:creationId xmlns:a16="http://schemas.microsoft.com/office/drawing/2014/main" id="{352E720F-F2E0-3642-90EA-D2B17C6CDC6D}"/>
              </a:ext>
            </a:extLst>
          </p:cNvPr>
          <p:cNvSpPr txBox="1"/>
          <p:nvPr/>
        </p:nvSpPr>
        <p:spPr>
          <a:xfrm>
            <a:off x="2770205" y="3954718"/>
            <a:ext cx="550151" cy="307777"/>
          </a:xfrm>
          <a:prstGeom prst="rect">
            <a:avLst/>
          </a:prstGeom>
          <a:noFill/>
        </p:spPr>
        <p:txBody>
          <a:bodyPr wrap="none" rtlCol="0">
            <a:spAutoFit/>
          </a:bodyPr>
          <a:lstStyle/>
          <a:p>
            <a:r>
              <a:rPr lang="en-US" sz="1400" dirty="0"/>
              <a:t>9820</a:t>
            </a:r>
          </a:p>
        </p:txBody>
      </p:sp>
      <p:sp>
        <p:nvSpPr>
          <p:cNvPr id="21" name="TextBox 20">
            <a:extLst>
              <a:ext uri="{FF2B5EF4-FFF2-40B4-BE49-F238E27FC236}">
                <a16:creationId xmlns:a16="http://schemas.microsoft.com/office/drawing/2014/main" id="{479C4E8D-074E-594C-BF22-1A1AABC5DB44}"/>
              </a:ext>
            </a:extLst>
          </p:cNvPr>
          <p:cNvSpPr txBox="1"/>
          <p:nvPr/>
        </p:nvSpPr>
        <p:spPr>
          <a:xfrm>
            <a:off x="4014843" y="3949932"/>
            <a:ext cx="550151" cy="307777"/>
          </a:xfrm>
          <a:prstGeom prst="rect">
            <a:avLst/>
          </a:prstGeom>
          <a:noFill/>
        </p:spPr>
        <p:txBody>
          <a:bodyPr wrap="none" rtlCol="0">
            <a:spAutoFit/>
          </a:bodyPr>
          <a:lstStyle/>
          <a:p>
            <a:r>
              <a:rPr lang="en-US" sz="1400" dirty="0"/>
              <a:t>5783</a:t>
            </a:r>
          </a:p>
        </p:txBody>
      </p:sp>
      <p:sp>
        <p:nvSpPr>
          <p:cNvPr id="22" name="TextBox 21">
            <a:extLst>
              <a:ext uri="{FF2B5EF4-FFF2-40B4-BE49-F238E27FC236}">
                <a16:creationId xmlns:a16="http://schemas.microsoft.com/office/drawing/2014/main" id="{3CB854A7-4FE0-E24E-B147-6AE68A602CAC}"/>
              </a:ext>
            </a:extLst>
          </p:cNvPr>
          <p:cNvSpPr txBox="1"/>
          <p:nvPr/>
        </p:nvSpPr>
        <p:spPr>
          <a:xfrm>
            <a:off x="5314971" y="3949932"/>
            <a:ext cx="550151" cy="307777"/>
          </a:xfrm>
          <a:prstGeom prst="rect">
            <a:avLst/>
          </a:prstGeom>
          <a:noFill/>
        </p:spPr>
        <p:txBody>
          <a:bodyPr wrap="none" rtlCol="0">
            <a:spAutoFit/>
          </a:bodyPr>
          <a:lstStyle/>
          <a:p>
            <a:r>
              <a:rPr lang="en-US" sz="1400" dirty="0"/>
              <a:t>7231</a:t>
            </a:r>
          </a:p>
        </p:txBody>
      </p:sp>
      <p:sp>
        <p:nvSpPr>
          <p:cNvPr id="23" name="TextBox 22">
            <a:extLst>
              <a:ext uri="{FF2B5EF4-FFF2-40B4-BE49-F238E27FC236}">
                <a16:creationId xmlns:a16="http://schemas.microsoft.com/office/drawing/2014/main" id="{BBB3B010-3DD8-5C4A-A8C5-88BCB6C811E1}"/>
              </a:ext>
            </a:extLst>
          </p:cNvPr>
          <p:cNvSpPr txBox="1"/>
          <p:nvPr/>
        </p:nvSpPr>
        <p:spPr>
          <a:xfrm>
            <a:off x="6615099" y="3949932"/>
            <a:ext cx="550151" cy="307777"/>
          </a:xfrm>
          <a:prstGeom prst="rect">
            <a:avLst/>
          </a:prstGeom>
          <a:noFill/>
        </p:spPr>
        <p:txBody>
          <a:bodyPr wrap="none" rtlCol="0">
            <a:spAutoFit/>
          </a:bodyPr>
          <a:lstStyle/>
          <a:p>
            <a:r>
              <a:rPr lang="en-US" sz="1400" dirty="0"/>
              <a:t>6253</a:t>
            </a:r>
          </a:p>
        </p:txBody>
      </p:sp>
    </p:spTree>
    <p:extLst>
      <p:ext uri="{BB962C8B-B14F-4D97-AF65-F5344CB8AC3E}">
        <p14:creationId xmlns:p14="http://schemas.microsoft.com/office/powerpoint/2010/main" val="411317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B11145F-9219-8C42-9758-ECB0C6C862E8}"/>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F5A407E2-27A3-A34E-A9E0-4D3D0BBE424A}"/>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7CF16D0B-423F-6241-A7FE-75E4B9DE8D9A}"/>
              </a:ext>
            </a:extLst>
          </p:cNvPr>
          <p:cNvSpPr>
            <a:spLocks noGrp="1"/>
          </p:cNvSpPr>
          <p:nvPr>
            <p:ph type="sldNum" sz="quarter" idx="12"/>
          </p:nvPr>
        </p:nvSpPr>
        <p:spPr/>
        <p:txBody>
          <a:bodyPr/>
          <a:lstStyle/>
          <a:p>
            <a:fld id="{C5E58D30-4ED1-5B49-9F4E-015BAF999FD1}" type="slidenum">
              <a:rPr lang="en-US" smtClean="0"/>
              <a:t>14</a:t>
            </a:fld>
            <a:endParaRPr lang="en-US"/>
          </a:p>
        </p:txBody>
      </p:sp>
      <p:sp>
        <p:nvSpPr>
          <p:cNvPr id="7" name="Title 1">
            <a:extLst>
              <a:ext uri="{FF2B5EF4-FFF2-40B4-BE49-F238E27FC236}">
                <a16:creationId xmlns:a16="http://schemas.microsoft.com/office/drawing/2014/main" id="{E3464FFE-1738-9541-AC1D-7B9DB6131F9F}"/>
              </a:ext>
            </a:extLst>
          </p:cNvPr>
          <p:cNvSpPr>
            <a:spLocks noGrp="1"/>
          </p:cNvSpPr>
          <p:nvPr>
            <p:ph type="title"/>
          </p:nvPr>
        </p:nvSpPr>
        <p:spPr>
          <a:xfrm>
            <a:off x="838200" y="63146"/>
            <a:ext cx="10515600" cy="939568"/>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Learning word embeddings with neural language model</a:t>
            </a:r>
          </a:p>
        </p:txBody>
      </p:sp>
      <p:pic>
        <p:nvPicPr>
          <p:cNvPr id="8" name="Picture 7">
            <a:extLst>
              <a:ext uri="{FF2B5EF4-FFF2-40B4-BE49-F238E27FC236}">
                <a16:creationId xmlns:a16="http://schemas.microsoft.com/office/drawing/2014/main" id="{3E4A1688-A9D2-C34C-BE92-DC1D97B5026B}"/>
              </a:ext>
            </a:extLst>
          </p:cNvPr>
          <p:cNvPicPr>
            <a:picLocks noChangeAspect="1"/>
          </p:cNvPicPr>
          <p:nvPr/>
        </p:nvPicPr>
        <p:blipFill>
          <a:blip r:embed="rId2"/>
          <a:stretch>
            <a:fillRect/>
          </a:stretch>
        </p:blipFill>
        <p:spPr>
          <a:xfrm>
            <a:off x="11130461" y="150494"/>
            <a:ext cx="910525" cy="632918"/>
          </a:xfrm>
          <a:prstGeom prst="rect">
            <a:avLst/>
          </a:prstGeom>
        </p:spPr>
      </p:pic>
      <p:sp>
        <p:nvSpPr>
          <p:cNvPr id="9" name="TextBox 8">
            <a:extLst>
              <a:ext uri="{FF2B5EF4-FFF2-40B4-BE49-F238E27FC236}">
                <a16:creationId xmlns:a16="http://schemas.microsoft.com/office/drawing/2014/main" id="{2E959DB8-30C6-E940-B3CA-2CEC26F65BC9}"/>
              </a:ext>
            </a:extLst>
          </p:cNvPr>
          <p:cNvSpPr txBox="1"/>
          <p:nvPr/>
        </p:nvSpPr>
        <p:spPr>
          <a:xfrm>
            <a:off x="1151443" y="1135120"/>
            <a:ext cx="242374"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B144B4AE-F17B-6C4E-91F3-85277DF1E4E9}"/>
              </a:ext>
            </a:extLst>
          </p:cNvPr>
          <p:cNvSpPr txBox="1"/>
          <p:nvPr/>
        </p:nvSpPr>
        <p:spPr>
          <a:xfrm>
            <a:off x="2086304" y="1135120"/>
            <a:ext cx="766044" cy="369332"/>
          </a:xfrm>
          <a:prstGeom prst="rect">
            <a:avLst/>
          </a:prstGeom>
          <a:noFill/>
        </p:spPr>
        <p:txBody>
          <a:bodyPr wrap="none" rtlCol="0">
            <a:spAutoFit/>
          </a:bodyPr>
          <a:lstStyle/>
          <a:p>
            <a:r>
              <a:rPr lang="en-US" dirty="0"/>
              <a:t>would</a:t>
            </a:r>
          </a:p>
        </p:txBody>
      </p:sp>
      <p:sp>
        <p:nvSpPr>
          <p:cNvPr id="11" name="TextBox 10">
            <a:extLst>
              <a:ext uri="{FF2B5EF4-FFF2-40B4-BE49-F238E27FC236}">
                <a16:creationId xmlns:a16="http://schemas.microsoft.com/office/drawing/2014/main" id="{D2F33395-F081-D745-AFDD-64A95B1AEAA5}"/>
              </a:ext>
            </a:extLst>
          </p:cNvPr>
          <p:cNvSpPr txBox="1"/>
          <p:nvPr/>
        </p:nvSpPr>
        <p:spPr>
          <a:xfrm>
            <a:off x="3439511" y="1135120"/>
            <a:ext cx="502638" cy="369332"/>
          </a:xfrm>
          <a:prstGeom prst="rect">
            <a:avLst/>
          </a:prstGeom>
          <a:noFill/>
        </p:spPr>
        <p:txBody>
          <a:bodyPr wrap="none" rtlCol="0">
            <a:spAutoFit/>
          </a:bodyPr>
          <a:lstStyle/>
          <a:p>
            <a:r>
              <a:rPr lang="en-US" dirty="0"/>
              <a:t>like</a:t>
            </a:r>
          </a:p>
        </p:txBody>
      </p:sp>
      <p:sp>
        <p:nvSpPr>
          <p:cNvPr id="12" name="TextBox 11">
            <a:extLst>
              <a:ext uri="{FF2B5EF4-FFF2-40B4-BE49-F238E27FC236}">
                <a16:creationId xmlns:a16="http://schemas.microsoft.com/office/drawing/2014/main" id="{EF8E9E9D-2C34-3C49-913F-D0B29C077D92}"/>
              </a:ext>
            </a:extLst>
          </p:cNvPr>
          <p:cNvSpPr txBox="1"/>
          <p:nvPr/>
        </p:nvSpPr>
        <p:spPr>
          <a:xfrm>
            <a:off x="4642946" y="1135120"/>
            <a:ext cx="696024" cy="369332"/>
          </a:xfrm>
          <a:prstGeom prst="rect">
            <a:avLst/>
          </a:prstGeom>
          <a:noFill/>
        </p:spPr>
        <p:txBody>
          <a:bodyPr wrap="none" rtlCol="0">
            <a:spAutoFit/>
          </a:bodyPr>
          <a:lstStyle/>
          <a:p>
            <a:r>
              <a:rPr lang="en-US" dirty="0"/>
              <a:t>some</a:t>
            </a:r>
          </a:p>
        </p:txBody>
      </p:sp>
      <p:sp>
        <p:nvSpPr>
          <p:cNvPr id="13" name="TextBox 12">
            <a:extLst>
              <a:ext uri="{FF2B5EF4-FFF2-40B4-BE49-F238E27FC236}">
                <a16:creationId xmlns:a16="http://schemas.microsoft.com/office/drawing/2014/main" id="{28C2BEDC-7613-3A46-A182-7481A22C3C7D}"/>
              </a:ext>
            </a:extLst>
          </p:cNvPr>
          <p:cNvSpPr txBox="1"/>
          <p:nvPr/>
        </p:nvSpPr>
        <p:spPr>
          <a:xfrm>
            <a:off x="5846381" y="1135120"/>
            <a:ext cx="836832" cy="369332"/>
          </a:xfrm>
          <a:prstGeom prst="rect">
            <a:avLst/>
          </a:prstGeom>
          <a:noFill/>
        </p:spPr>
        <p:txBody>
          <a:bodyPr wrap="none" rtlCol="0">
            <a:spAutoFit/>
          </a:bodyPr>
          <a:lstStyle/>
          <a:p>
            <a:r>
              <a:rPr lang="en-US" dirty="0"/>
              <a:t>orange</a:t>
            </a:r>
          </a:p>
        </p:txBody>
      </p:sp>
      <p:sp>
        <p:nvSpPr>
          <p:cNvPr id="14" name="TextBox 13">
            <a:extLst>
              <a:ext uri="{FF2B5EF4-FFF2-40B4-BE49-F238E27FC236}">
                <a16:creationId xmlns:a16="http://schemas.microsoft.com/office/drawing/2014/main" id="{A38A8F77-933C-B74D-AC7B-60850463FAE1}"/>
              </a:ext>
            </a:extLst>
          </p:cNvPr>
          <p:cNvSpPr txBox="1"/>
          <p:nvPr/>
        </p:nvSpPr>
        <p:spPr>
          <a:xfrm>
            <a:off x="7291553" y="1135120"/>
            <a:ext cx="992579" cy="369332"/>
          </a:xfrm>
          <a:prstGeom prst="rect">
            <a:avLst/>
          </a:prstGeom>
          <a:noFill/>
        </p:spPr>
        <p:txBody>
          <a:bodyPr wrap="none" rtlCol="0">
            <a:spAutoFit/>
          </a:bodyPr>
          <a:lstStyle/>
          <a:p>
            <a:r>
              <a:rPr lang="en-US" dirty="0"/>
              <a:t>_______</a:t>
            </a:r>
          </a:p>
        </p:txBody>
      </p:sp>
      <p:sp>
        <p:nvSpPr>
          <p:cNvPr id="15" name="TextBox 14">
            <a:extLst>
              <a:ext uri="{FF2B5EF4-FFF2-40B4-BE49-F238E27FC236}">
                <a16:creationId xmlns:a16="http://schemas.microsoft.com/office/drawing/2014/main" id="{CA3C0E73-4301-1B4B-B976-72769A4FC600}"/>
              </a:ext>
            </a:extLst>
          </p:cNvPr>
          <p:cNvSpPr txBox="1"/>
          <p:nvPr/>
        </p:nvSpPr>
        <p:spPr>
          <a:xfrm>
            <a:off x="1022860" y="1585107"/>
            <a:ext cx="550151" cy="307777"/>
          </a:xfrm>
          <a:prstGeom prst="rect">
            <a:avLst/>
          </a:prstGeom>
          <a:noFill/>
        </p:spPr>
        <p:txBody>
          <a:bodyPr wrap="none" rtlCol="0">
            <a:spAutoFit/>
          </a:bodyPr>
          <a:lstStyle/>
          <a:p>
            <a:r>
              <a:rPr lang="en-US" sz="1400" dirty="0"/>
              <a:t>4205</a:t>
            </a:r>
          </a:p>
        </p:txBody>
      </p:sp>
      <p:sp>
        <p:nvSpPr>
          <p:cNvPr id="16" name="TextBox 15">
            <a:extLst>
              <a:ext uri="{FF2B5EF4-FFF2-40B4-BE49-F238E27FC236}">
                <a16:creationId xmlns:a16="http://schemas.microsoft.com/office/drawing/2014/main" id="{0FFF2507-1BD3-BA42-9E4C-D1434BE150ED}"/>
              </a:ext>
            </a:extLst>
          </p:cNvPr>
          <p:cNvSpPr txBox="1"/>
          <p:nvPr/>
        </p:nvSpPr>
        <p:spPr>
          <a:xfrm>
            <a:off x="2171116" y="1589893"/>
            <a:ext cx="550151" cy="307777"/>
          </a:xfrm>
          <a:prstGeom prst="rect">
            <a:avLst/>
          </a:prstGeom>
          <a:noFill/>
        </p:spPr>
        <p:txBody>
          <a:bodyPr wrap="none" rtlCol="0">
            <a:spAutoFit/>
          </a:bodyPr>
          <a:lstStyle/>
          <a:p>
            <a:r>
              <a:rPr lang="en-US" sz="1400" dirty="0"/>
              <a:t>9820</a:t>
            </a:r>
          </a:p>
        </p:txBody>
      </p:sp>
      <p:sp>
        <p:nvSpPr>
          <p:cNvPr id="17" name="TextBox 16">
            <a:extLst>
              <a:ext uri="{FF2B5EF4-FFF2-40B4-BE49-F238E27FC236}">
                <a16:creationId xmlns:a16="http://schemas.microsoft.com/office/drawing/2014/main" id="{DFE0D951-5452-9C42-AB7A-6EF3421AA16E}"/>
              </a:ext>
            </a:extLst>
          </p:cNvPr>
          <p:cNvSpPr txBox="1"/>
          <p:nvPr/>
        </p:nvSpPr>
        <p:spPr>
          <a:xfrm>
            <a:off x="3415754" y="1585107"/>
            <a:ext cx="550151" cy="307777"/>
          </a:xfrm>
          <a:prstGeom prst="rect">
            <a:avLst/>
          </a:prstGeom>
          <a:noFill/>
        </p:spPr>
        <p:txBody>
          <a:bodyPr wrap="none" rtlCol="0">
            <a:spAutoFit/>
          </a:bodyPr>
          <a:lstStyle/>
          <a:p>
            <a:r>
              <a:rPr lang="en-US" sz="1400" dirty="0"/>
              <a:t>5783</a:t>
            </a:r>
          </a:p>
        </p:txBody>
      </p:sp>
      <p:sp>
        <p:nvSpPr>
          <p:cNvPr id="18" name="TextBox 17">
            <a:extLst>
              <a:ext uri="{FF2B5EF4-FFF2-40B4-BE49-F238E27FC236}">
                <a16:creationId xmlns:a16="http://schemas.microsoft.com/office/drawing/2014/main" id="{B7BEC1FF-4E4B-3240-9000-DE682BCEE347}"/>
              </a:ext>
            </a:extLst>
          </p:cNvPr>
          <p:cNvSpPr txBox="1"/>
          <p:nvPr/>
        </p:nvSpPr>
        <p:spPr>
          <a:xfrm>
            <a:off x="4715882" y="1585107"/>
            <a:ext cx="550151" cy="307777"/>
          </a:xfrm>
          <a:prstGeom prst="rect">
            <a:avLst/>
          </a:prstGeom>
          <a:noFill/>
        </p:spPr>
        <p:txBody>
          <a:bodyPr wrap="none" rtlCol="0">
            <a:spAutoFit/>
          </a:bodyPr>
          <a:lstStyle/>
          <a:p>
            <a:r>
              <a:rPr lang="en-US" sz="1400" dirty="0"/>
              <a:t>7231</a:t>
            </a:r>
          </a:p>
        </p:txBody>
      </p:sp>
      <p:sp>
        <p:nvSpPr>
          <p:cNvPr id="19" name="TextBox 18">
            <a:extLst>
              <a:ext uri="{FF2B5EF4-FFF2-40B4-BE49-F238E27FC236}">
                <a16:creationId xmlns:a16="http://schemas.microsoft.com/office/drawing/2014/main" id="{E4093F15-B47D-A245-9F2E-2E48354F2477}"/>
              </a:ext>
            </a:extLst>
          </p:cNvPr>
          <p:cNvSpPr txBox="1"/>
          <p:nvPr/>
        </p:nvSpPr>
        <p:spPr>
          <a:xfrm>
            <a:off x="6016010" y="1585107"/>
            <a:ext cx="550151" cy="307777"/>
          </a:xfrm>
          <a:prstGeom prst="rect">
            <a:avLst/>
          </a:prstGeom>
          <a:noFill/>
        </p:spPr>
        <p:txBody>
          <a:bodyPr wrap="none" rtlCol="0">
            <a:spAutoFit/>
          </a:bodyPr>
          <a:lstStyle/>
          <a:p>
            <a:r>
              <a:rPr lang="en-US" sz="1400" dirty="0"/>
              <a:t>6253</a:t>
            </a:r>
          </a:p>
        </p:txBody>
      </p:sp>
      <p:sp>
        <p:nvSpPr>
          <p:cNvPr id="20" name="TextBox 19">
            <a:extLst>
              <a:ext uri="{FF2B5EF4-FFF2-40B4-BE49-F238E27FC236}">
                <a16:creationId xmlns:a16="http://schemas.microsoft.com/office/drawing/2014/main" id="{06CCCB59-2E34-4B4C-89CC-52DAAA17E265}"/>
              </a:ext>
            </a:extLst>
          </p:cNvPr>
          <p:cNvSpPr txBox="1"/>
          <p:nvPr/>
        </p:nvSpPr>
        <p:spPr>
          <a:xfrm>
            <a:off x="838200" y="6126177"/>
            <a:ext cx="4530215" cy="276999"/>
          </a:xfrm>
          <a:prstGeom prst="rect">
            <a:avLst/>
          </a:prstGeom>
          <a:noFill/>
        </p:spPr>
        <p:txBody>
          <a:bodyPr wrap="none" rtlCol="0">
            <a:spAutoFit/>
          </a:bodyPr>
          <a:lstStyle/>
          <a:p>
            <a:r>
              <a:rPr lang="en-US" sz="1200" dirty="0"/>
              <a:t>Reference: </a:t>
            </a:r>
            <a:r>
              <a:rPr lang="en-US" sz="1200" dirty="0" err="1"/>
              <a:t>Bengio</a:t>
            </a:r>
            <a:r>
              <a:rPr lang="en-US" sz="1200" dirty="0"/>
              <a:t> et al. (2003). A neural probabilistic language model</a:t>
            </a:r>
          </a:p>
        </p:txBody>
      </p:sp>
      <p:sp>
        <p:nvSpPr>
          <p:cNvPr id="21" name="TextBox 20">
            <a:extLst>
              <a:ext uri="{FF2B5EF4-FFF2-40B4-BE49-F238E27FC236}">
                <a16:creationId xmlns:a16="http://schemas.microsoft.com/office/drawing/2014/main" id="{69715719-5757-874B-BADB-2DB7E0456595}"/>
              </a:ext>
            </a:extLst>
          </p:cNvPr>
          <p:cNvSpPr txBox="1"/>
          <p:nvPr/>
        </p:nvSpPr>
        <p:spPr>
          <a:xfrm>
            <a:off x="1176748" y="2430480"/>
            <a:ext cx="242374" cy="369332"/>
          </a:xfrm>
          <a:prstGeom prst="rect">
            <a:avLst/>
          </a:prstGeom>
          <a:noFill/>
        </p:spPr>
        <p:txBody>
          <a:bodyPr wrap="none" rtlCol="0">
            <a:spAutoFit/>
          </a:bodyPr>
          <a:lstStyle/>
          <a:p>
            <a:r>
              <a:rPr lang="en-US" dirty="0"/>
              <a:t>I</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A970E79-7BD5-0C4A-B356-E0661CBEA4D8}"/>
                  </a:ext>
                </a:extLst>
              </p:cNvPr>
              <p:cNvSpPr txBox="1"/>
              <p:nvPr/>
            </p:nvSpPr>
            <p:spPr>
              <a:xfrm>
                <a:off x="2329897" y="2476646"/>
                <a:ext cx="2788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𝐼</m:t>
                          </m:r>
                        </m:sub>
                      </m:sSub>
                    </m:oMath>
                  </m:oMathPara>
                </a14:m>
                <a:endParaRPr lang="en-US" dirty="0"/>
              </a:p>
            </p:txBody>
          </p:sp>
        </mc:Choice>
        <mc:Fallback xmlns="">
          <p:sp>
            <p:nvSpPr>
              <p:cNvPr id="22" name="TextBox 21">
                <a:extLst>
                  <a:ext uri="{FF2B5EF4-FFF2-40B4-BE49-F238E27FC236}">
                    <a16:creationId xmlns:a16="http://schemas.microsoft.com/office/drawing/2014/main" id="{BA970E79-7BD5-0C4A-B356-E0661CBEA4D8}"/>
                  </a:ext>
                </a:extLst>
              </p:cNvPr>
              <p:cNvSpPr txBox="1">
                <a:spLocks noRot="1" noChangeAspect="1" noMove="1" noResize="1" noEditPoints="1" noAdjustHandles="1" noChangeArrowheads="1" noChangeShapeType="1" noTextEdit="1"/>
              </p:cNvSpPr>
              <p:nvPr/>
            </p:nvSpPr>
            <p:spPr>
              <a:xfrm>
                <a:off x="2329897" y="2476646"/>
                <a:ext cx="278858" cy="276999"/>
              </a:xfrm>
              <a:prstGeom prst="rect">
                <a:avLst/>
              </a:prstGeom>
              <a:blipFill>
                <a:blip r:embed="rId3"/>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5551CF-AEA0-D24E-842B-99DC17819F27}"/>
                  </a:ext>
                </a:extLst>
              </p:cNvPr>
              <p:cNvSpPr txBox="1"/>
              <p:nvPr/>
            </p:nvSpPr>
            <p:spPr>
              <a:xfrm>
                <a:off x="4186712" y="2482966"/>
                <a:ext cx="432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𝐼</m:t>
                          </m:r>
                        </m:sub>
                      </m:sSub>
                    </m:oMath>
                  </m:oMathPara>
                </a14:m>
                <a:endParaRPr lang="en-US" dirty="0"/>
              </a:p>
            </p:txBody>
          </p:sp>
        </mc:Choice>
        <mc:Fallback xmlns="">
          <p:sp>
            <p:nvSpPr>
              <p:cNvPr id="23" name="TextBox 22">
                <a:extLst>
                  <a:ext uri="{FF2B5EF4-FFF2-40B4-BE49-F238E27FC236}">
                    <a16:creationId xmlns:a16="http://schemas.microsoft.com/office/drawing/2014/main" id="{645551CF-AEA0-D24E-842B-99DC17819F27}"/>
                  </a:ext>
                </a:extLst>
              </p:cNvPr>
              <p:cNvSpPr txBox="1">
                <a:spLocks noRot="1" noChangeAspect="1" noMove="1" noResize="1" noEditPoints="1" noAdjustHandles="1" noChangeArrowheads="1" noChangeShapeType="1" noTextEdit="1"/>
              </p:cNvSpPr>
              <p:nvPr/>
            </p:nvSpPr>
            <p:spPr>
              <a:xfrm>
                <a:off x="4186712" y="2482966"/>
                <a:ext cx="432170" cy="276999"/>
              </a:xfrm>
              <a:prstGeom prst="rect">
                <a:avLst/>
              </a:prstGeom>
              <a:blipFill>
                <a:blip r:embed="rId4"/>
                <a:stretch>
                  <a:fillRect l="-11429"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48C861E-2700-D44B-9DD0-0CFB4A4056B9}"/>
                  </a:ext>
                </a:extLst>
              </p:cNvPr>
              <p:cNvSpPr txBox="1"/>
              <p:nvPr/>
            </p:nvSpPr>
            <p:spPr>
              <a:xfrm>
                <a:off x="5953095" y="2476645"/>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𝐼</m:t>
                          </m:r>
                        </m:sub>
                      </m:sSub>
                    </m:oMath>
                  </m:oMathPara>
                </a14:m>
                <a:endParaRPr lang="en-US" dirty="0"/>
              </a:p>
            </p:txBody>
          </p:sp>
        </mc:Choice>
        <mc:Fallback xmlns="">
          <p:sp>
            <p:nvSpPr>
              <p:cNvPr id="24" name="TextBox 23">
                <a:extLst>
                  <a:ext uri="{FF2B5EF4-FFF2-40B4-BE49-F238E27FC236}">
                    <a16:creationId xmlns:a16="http://schemas.microsoft.com/office/drawing/2014/main" id="{948C861E-2700-D44B-9DD0-0CFB4A4056B9}"/>
                  </a:ext>
                </a:extLst>
              </p:cNvPr>
              <p:cNvSpPr txBox="1">
                <a:spLocks noRot="1" noChangeAspect="1" noMove="1" noResize="1" noEditPoints="1" noAdjustHandles="1" noChangeArrowheads="1" noChangeShapeType="1" noTextEdit="1"/>
              </p:cNvSpPr>
              <p:nvPr/>
            </p:nvSpPr>
            <p:spPr>
              <a:xfrm>
                <a:off x="5953095" y="2476645"/>
                <a:ext cx="240579" cy="276999"/>
              </a:xfrm>
              <a:prstGeom prst="rect">
                <a:avLst/>
              </a:prstGeom>
              <a:blipFill>
                <a:blip r:embed="rId5"/>
                <a:stretch>
                  <a:fillRect l="-10000" b="-8696"/>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F3228432-5AC6-4A45-8815-6FA42542835B}"/>
              </a:ext>
            </a:extLst>
          </p:cNvPr>
          <p:cNvCxnSpPr/>
          <p:nvPr/>
        </p:nvCxnSpPr>
        <p:spPr>
          <a:xfrm>
            <a:off x="3519530" y="2615144"/>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20931E-FF38-4043-9594-A22478DF47E5}"/>
              </a:ext>
            </a:extLst>
          </p:cNvPr>
          <p:cNvCxnSpPr/>
          <p:nvPr/>
        </p:nvCxnSpPr>
        <p:spPr>
          <a:xfrm>
            <a:off x="5286102" y="2615144"/>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9CCABC9C-CA6E-6B40-87EF-A2BB0AA9E345}"/>
              </a:ext>
            </a:extLst>
          </p:cNvPr>
          <p:cNvGrpSpPr/>
          <p:nvPr/>
        </p:nvGrpSpPr>
        <p:grpSpPr>
          <a:xfrm>
            <a:off x="932410" y="3019440"/>
            <a:ext cx="5708502" cy="369332"/>
            <a:chOff x="932410" y="3019440"/>
            <a:chExt cx="5708502" cy="369332"/>
          </a:xfrm>
        </p:grpSpPr>
        <p:sp>
          <p:nvSpPr>
            <p:cNvPr id="28" name="TextBox 27">
              <a:extLst>
                <a:ext uri="{FF2B5EF4-FFF2-40B4-BE49-F238E27FC236}">
                  <a16:creationId xmlns:a16="http://schemas.microsoft.com/office/drawing/2014/main" id="{82DF8792-85B0-C04E-8821-72FB857EEA5D}"/>
                </a:ext>
              </a:extLst>
            </p:cNvPr>
            <p:cNvSpPr txBox="1"/>
            <p:nvPr/>
          </p:nvSpPr>
          <p:spPr>
            <a:xfrm>
              <a:off x="932410" y="3019440"/>
              <a:ext cx="766044" cy="369332"/>
            </a:xfrm>
            <a:prstGeom prst="rect">
              <a:avLst/>
            </a:prstGeom>
            <a:noFill/>
          </p:spPr>
          <p:txBody>
            <a:bodyPr wrap="none" rtlCol="0">
              <a:spAutoFit/>
            </a:bodyPr>
            <a:lstStyle/>
            <a:p>
              <a:r>
                <a:rPr lang="en-US" dirty="0"/>
                <a:t>would</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B61CF91-DED2-D04A-A192-E0B93C6F1CB6}"/>
                    </a:ext>
                  </a:extLst>
                </p:cNvPr>
                <p:cNvSpPr txBox="1"/>
                <p:nvPr/>
              </p:nvSpPr>
              <p:spPr>
                <a:xfrm>
                  <a:off x="2329897" y="3055622"/>
                  <a:ext cx="7260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𝑤𝑜𝑢𝑙𝑑</m:t>
                            </m:r>
                          </m:sub>
                        </m:sSub>
                      </m:oMath>
                    </m:oMathPara>
                  </a14:m>
                  <a:endParaRPr lang="en-US" dirty="0"/>
                </a:p>
              </p:txBody>
            </p:sp>
          </mc:Choice>
          <mc:Fallback xmlns="">
            <p:sp>
              <p:nvSpPr>
                <p:cNvPr id="29" name="TextBox 28">
                  <a:extLst>
                    <a:ext uri="{FF2B5EF4-FFF2-40B4-BE49-F238E27FC236}">
                      <a16:creationId xmlns:a16="http://schemas.microsoft.com/office/drawing/2014/main" id="{EB61CF91-DED2-D04A-A192-E0B93C6F1CB6}"/>
                    </a:ext>
                  </a:extLst>
                </p:cNvPr>
                <p:cNvSpPr txBox="1">
                  <a:spLocks noRot="1" noChangeAspect="1" noMove="1" noResize="1" noEditPoints="1" noAdjustHandles="1" noChangeArrowheads="1" noChangeShapeType="1" noTextEdit="1"/>
                </p:cNvSpPr>
                <p:nvPr/>
              </p:nvSpPr>
              <p:spPr>
                <a:xfrm>
                  <a:off x="2329897" y="3055622"/>
                  <a:ext cx="726096" cy="276999"/>
                </a:xfrm>
                <a:prstGeom prst="rect">
                  <a:avLst/>
                </a:prstGeom>
                <a:blipFill>
                  <a:blip r:embed="rId6"/>
                  <a:stretch>
                    <a:fillRect l="-508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28E1D79-0291-F543-84B7-A97DB1D864DF}"/>
                    </a:ext>
                  </a:extLst>
                </p:cNvPr>
                <p:cNvSpPr txBox="1"/>
                <p:nvPr/>
              </p:nvSpPr>
              <p:spPr>
                <a:xfrm>
                  <a:off x="4186712" y="3061942"/>
                  <a:ext cx="8794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𝑤𝑜𝑢𝑙𝑑</m:t>
                            </m:r>
                          </m:sub>
                        </m:sSub>
                      </m:oMath>
                    </m:oMathPara>
                  </a14:m>
                  <a:endParaRPr lang="en-US" dirty="0"/>
                </a:p>
              </p:txBody>
            </p:sp>
          </mc:Choice>
          <mc:Fallback xmlns="">
            <p:sp>
              <p:nvSpPr>
                <p:cNvPr id="30" name="TextBox 29">
                  <a:extLst>
                    <a:ext uri="{FF2B5EF4-FFF2-40B4-BE49-F238E27FC236}">
                      <a16:creationId xmlns:a16="http://schemas.microsoft.com/office/drawing/2014/main" id="{928E1D79-0291-F543-84B7-A97DB1D864DF}"/>
                    </a:ext>
                  </a:extLst>
                </p:cNvPr>
                <p:cNvSpPr txBox="1">
                  <a:spLocks noRot="1" noChangeAspect="1" noMove="1" noResize="1" noEditPoints="1" noAdjustHandles="1" noChangeArrowheads="1" noChangeShapeType="1" noTextEdit="1"/>
                </p:cNvSpPr>
                <p:nvPr/>
              </p:nvSpPr>
              <p:spPr>
                <a:xfrm>
                  <a:off x="4186712" y="3061942"/>
                  <a:ext cx="879408" cy="276999"/>
                </a:xfrm>
                <a:prstGeom prst="rect">
                  <a:avLst/>
                </a:prstGeom>
                <a:blipFill>
                  <a:blip r:embed="rId7"/>
                  <a:stretch>
                    <a:fillRect l="-571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D96730-A7F9-2D4A-91B2-C03C973620D2}"/>
                    </a:ext>
                  </a:extLst>
                </p:cNvPr>
                <p:cNvSpPr txBox="1"/>
                <p:nvPr/>
              </p:nvSpPr>
              <p:spPr>
                <a:xfrm>
                  <a:off x="5953095" y="3055621"/>
                  <a:ext cx="687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𝑤𝑜𝑢𝑙𝑑</m:t>
                            </m:r>
                          </m:sub>
                        </m:sSub>
                      </m:oMath>
                    </m:oMathPara>
                  </a14:m>
                  <a:endParaRPr lang="en-US" dirty="0"/>
                </a:p>
              </p:txBody>
            </p:sp>
          </mc:Choice>
          <mc:Fallback xmlns="">
            <p:sp>
              <p:nvSpPr>
                <p:cNvPr id="31" name="TextBox 30">
                  <a:extLst>
                    <a:ext uri="{FF2B5EF4-FFF2-40B4-BE49-F238E27FC236}">
                      <a16:creationId xmlns:a16="http://schemas.microsoft.com/office/drawing/2014/main" id="{B1D96730-A7F9-2D4A-91B2-C03C973620D2}"/>
                    </a:ext>
                  </a:extLst>
                </p:cNvPr>
                <p:cNvSpPr txBox="1">
                  <a:spLocks noRot="1" noChangeAspect="1" noMove="1" noResize="1" noEditPoints="1" noAdjustHandles="1" noChangeArrowheads="1" noChangeShapeType="1" noTextEdit="1"/>
                </p:cNvSpPr>
                <p:nvPr/>
              </p:nvSpPr>
              <p:spPr>
                <a:xfrm>
                  <a:off x="5953095" y="3055621"/>
                  <a:ext cx="687817" cy="276999"/>
                </a:xfrm>
                <a:prstGeom prst="rect">
                  <a:avLst/>
                </a:prstGeom>
                <a:blipFill>
                  <a:blip r:embed="rId8"/>
                  <a:stretch>
                    <a:fillRect l="-3636" b="-1363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203B829A-7872-A14E-9F37-6E96477AF207}"/>
                </a:ext>
              </a:extLst>
            </p:cNvPr>
            <p:cNvCxnSpPr/>
            <p:nvPr/>
          </p:nvCxnSpPr>
          <p:spPr>
            <a:xfrm>
              <a:off x="3519530" y="3194120"/>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710F79-6CE0-064B-9FFA-775FB23C6974}"/>
                </a:ext>
              </a:extLst>
            </p:cNvPr>
            <p:cNvCxnSpPr/>
            <p:nvPr/>
          </p:nvCxnSpPr>
          <p:spPr>
            <a:xfrm>
              <a:off x="5286102" y="3194120"/>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929CA2EF-0539-1F4C-BC4A-B22230FEFAF1}"/>
              </a:ext>
            </a:extLst>
          </p:cNvPr>
          <p:cNvGrpSpPr/>
          <p:nvPr/>
        </p:nvGrpSpPr>
        <p:grpSpPr>
          <a:xfrm>
            <a:off x="1070373" y="3611604"/>
            <a:ext cx="5369907" cy="369332"/>
            <a:chOff x="1070373" y="3611604"/>
            <a:chExt cx="5369907" cy="369332"/>
          </a:xfrm>
        </p:grpSpPr>
        <p:sp>
          <p:nvSpPr>
            <p:cNvPr id="34" name="TextBox 33">
              <a:extLst>
                <a:ext uri="{FF2B5EF4-FFF2-40B4-BE49-F238E27FC236}">
                  <a16:creationId xmlns:a16="http://schemas.microsoft.com/office/drawing/2014/main" id="{AFC1A3EF-9F78-5840-B86B-BA666C343F6B}"/>
                </a:ext>
              </a:extLst>
            </p:cNvPr>
            <p:cNvSpPr txBox="1"/>
            <p:nvPr/>
          </p:nvSpPr>
          <p:spPr>
            <a:xfrm>
              <a:off x="1070373" y="3611604"/>
              <a:ext cx="502638" cy="369332"/>
            </a:xfrm>
            <a:prstGeom prst="rect">
              <a:avLst/>
            </a:prstGeom>
            <a:noFill/>
          </p:spPr>
          <p:txBody>
            <a:bodyPr wrap="none" rtlCol="0">
              <a:spAutoFit/>
            </a:bodyPr>
            <a:lstStyle/>
            <a:p>
              <a:r>
                <a:rPr lang="en-US" dirty="0"/>
                <a:t>like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B96B773-A429-9144-B4DB-F33662567111}"/>
                    </a:ext>
                  </a:extLst>
                </p:cNvPr>
                <p:cNvSpPr txBox="1"/>
                <p:nvPr/>
              </p:nvSpPr>
              <p:spPr>
                <a:xfrm>
                  <a:off x="2329897" y="3647786"/>
                  <a:ext cx="5254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𝑙𝑖𝑘𝑒</m:t>
                            </m:r>
                          </m:sub>
                        </m:sSub>
                      </m:oMath>
                    </m:oMathPara>
                  </a14:m>
                  <a:endParaRPr lang="en-US" dirty="0"/>
                </a:p>
              </p:txBody>
            </p:sp>
          </mc:Choice>
          <mc:Fallback xmlns="">
            <p:sp>
              <p:nvSpPr>
                <p:cNvPr id="35" name="TextBox 34">
                  <a:extLst>
                    <a:ext uri="{FF2B5EF4-FFF2-40B4-BE49-F238E27FC236}">
                      <a16:creationId xmlns:a16="http://schemas.microsoft.com/office/drawing/2014/main" id="{4B96B773-A429-9144-B4DB-F33662567111}"/>
                    </a:ext>
                  </a:extLst>
                </p:cNvPr>
                <p:cNvSpPr txBox="1">
                  <a:spLocks noRot="1" noChangeAspect="1" noMove="1" noResize="1" noEditPoints="1" noAdjustHandles="1" noChangeArrowheads="1" noChangeShapeType="1" noTextEdit="1"/>
                </p:cNvSpPr>
                <p:nvPr/>
              </p:nvSpPr>
              <p:spPr>
                <a:xfrm>
                  <a:off x="2329897" y="3647786"/>
                  <a:ext cx="525465" cy="276999"/>
                </a:xfrm>
                <a:prstGeom prst="rect">
                  <a:avLst/>
                </a:prstGeom>
                <a:blipFill>
                  <a:blip r:embed="rId9"/>
                  <a:stretch>
                    <a:fillRect l="-6977" r="-23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8355CD2-12E9-9043-88F5-96056D2FA887}"/>
                    </a:ext>
                  </a:extLst>
                </p:cNvPr>
                <p:cNvSpPr txBox="1"/>
                <p:nvPr/>
              </p:nvSpPr>
              <p:spPr>
                <a:xfrm>
                  <a:off x="4186712" y="3654106"/>
                  <a:ext cx="6787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𝑙𝑖𝑘𝑒</m:t>
                            </m:r>
                          </m:sub>
                        </m:sSub>
                      </m:oMath>
                    </m:oMathPara>
                  </a14:m>
                  <a:endParaRPr lang="en-US" dirty="0"/>
                </a:p>
              </p:txBody>
            </p:sp>
          </mc:Choice>
          <mc:Fallback xmlns="">
            <p:sp>
              <p:nvSpPr>
                <p:cNvPr id="36" name="TextBox 35">
                  <a:extLst>
                    <a:ext uri="{FF2B5EF4-FFF2-40B4-BE49-F238E27FC236}">
                      <a16:creationId xmlns:a16="http://schemas.microsoft.com/office/drawing/2014/main" id="{E8355CD2-12E9-9043-88F5-96056D2FA887}"/>
                    </a:ext>
                  </a:extLst>
                </p:cNvPr>
                <p:cNvSpPr txBox="1">
                  <a:spLocks noRot="1" noChangeAspect="1" noMove="1" noResize="1" noEditPoints="1" noAdjustHandles="1" noChangeArrowheads="1" noChangeShapeType="1" noTextEdit="1"/>
                </p:cNvSpPr>
                <p:nvPr/>
              </p:nvSpPr>
              <p:spPr>
                <a:xfrm>
                  <a:off x="4186712" y="3654106"/>
                  <a:ext cx="678776" cy="276999"/>
                </a:xfrm>
                <a:prstGeom prst="rect">
                  <a:avLst/>
                </a:prstGeom>
                <a:blipFill>
                  <a:blip r:embed="rId10"/>
                  <a:stretch>
                    <a:fillRect l="-7407" r="-185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33DAA43-D219-A240-9539-13402F7ADBB7}"/>
                    </a:ext>
                  </a:extLst>
                </p:cNvPr>
                <p:cNvSpPr txBox="1"/>
                <p:nvPr/>
              </p:nvSpPr>
              <p:spPr>
                <a:xfrm>
                  <a:off x="5953095" y="3647785"/>
                  <a:ext cx="4871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𝑙𝑖𝑘𝑒</m:t>
                            </m:r>
                          </m:sub>
                        </m:sSub>
                      </m:oMath>
                    </m:oMathPara>
                  </a14:m>
                  <a:endParaRPr lang="en-US" dirty="0"/>
                </a:p>
              </p:txBody>
            </p:sp>
          </mc:Choice>
          <mc:Fallback xmlns="">
            <p:sp>
              <p:nvSpPr>
                <p:cNvPr id="37" name="TextBox 36">
                  <a:extLst>
                    <a:ext uri="{FF2B5EF4-FFF2-40B4-BE49-F238E27FC236}">
                      <a16:creationId xmlns:a16="http://schemas.microsoft.com/office/drawing/2014/main" id="{333DAA43-D219-A240-9539-13402F7ADBB7}"/>
                    </a:ext>
                  </a:extLst>
                </p:cNvPr>
                <p:cNvSpPr txBox="1">
                  <a:spLocks noRot="1" noChangeAspect="1" noMove="1" noResize="1" noEditPoints="1" noAdjustHandles="1" noChangeArrowheads="1" noChangeShapeType="1" noTextEdit="1"/>
                </p:cNvSpPr>
                <p:nvPr/>
              </p:nvSpPr>
              <p:spPr>
                <a:xfrm>
                  <a:off x="5953095" y="3647785"/>
                  <a:ext cx="487185" cy="276999"/>
                </a:xfrm>
                <a:prstGeom prst="rect">
                  <a:avLst/>
                </a:prstGeom>
                <a:blipFill>
                  <a:blip r:embed="rId11"/>
                  <a:stretch>
                    <a:fillRect l="-5128" r="-2564" b="-13043"/>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07618094-544C-CB4E-A02C-0D2D25B07B08}"/>
                </a:ext>
              </a:extLst>
            </p:cNvPr>
            <p:cNvCxnSpPr/>
            <p:nvPr/>
          </p:nvCxnSpPr>
          <p:spPr>
            <a:xfrm>
              <a:off x="3519530" y="3786284"/>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4CFF3C-DA0F-6D41-91A3-58794FBC7F1F}"/>
                </a:ext>
              </a:extLst>
            </p:cNvPr>
            <p:cNvCxnSpPr/>
            <p:nvPr/>
          </p:nvCxnSpPr>
          <p:spPr>
            <a:xfrm>
              <a:off x="5286102" y="3786284"/>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E421833-B8B3-1A40-A04C-BB367DF3D32D}"/>
              </a:ext>
            </a:extLst>
          </p:cNvPr>
          <p:cNvGrpSpPr/>
          <p:nvPr/>
        </p:nvGrpSpPr>
        <p:grpSpPr>
          <a:xfrm>
            <a:off x="953777" y="4230218"/>
            <a:ext cx="5603522" cy="369332"/>
            <a:chOff x="953777" y="4230218"/>
            <a:chExt cx="5603522" cy="369332"/>
          </a:xfrm>
        </p:grpSpPr>
        <p:sp>
          <p:nvSpPr>
            <p:cNvPr id="40" name="TextBox 39">
              <a:extLst>
                <a:ext uri="{FF2B5EF4-FFF2-40B4-BE49-F238E27FC236}">
                  <a16:creationId xmlns:a16="http://schemas.microsoft.com/office/drawing/2014/main" id="{A601B2BE-4087-154E-A73E-12D00593C97A}"/>
                </a:ext>
              </a:extLst>
            </p:cNvPr>
            <p:cNvSpPr txBox="1"/>
            <p:nvPr/>
          </p:nvSpPr>
          <p:spPr>
            <a:xfrm>
              <a:off x="953777" y="4230218"/>
              <a:ext cx="696024" cy="369332"/>
            </a:xfrm>
            <a:prstGeom prst="rect">
              <a:avLst/>
            </a:prstGeom>
            <a:noFill/>
          </p:spPr>
          <p:txBody>
            <a:bodyPr wrap="none" rtlCol="0">
              <a:spAutoFit/>
            </a:bodyPr>
            <a:lstStyle/>
            <a:p>
              <a:r>
                <a:rPr lang="en-US" dirty="0"/>
                <a:t>some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38A0840-0DDE-8448-A7A0-7635ABE4B7E7}"/>
                    </a:ext>
                  </a:extLst>
                </p:cNvPr>
                <p:cNvSpPr txBox="1"/>
                <p:nvPr/>
              </p:nvSpPr>
              <p:spPr>
                <a:xfrm>
                  <a:off x="2329897" y="4251605"/>
                  <a:ext cx="6323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𝑠𝑜𝑚𝑒</m:t>
                            </m:r>
                          </m:sub>
                        </m:sSub>
                      </m:oMath>
                    </m:oMathPara>
                  </a14:m>
                  <a:endParaRPr lang="en-US" dirty="0"/>
                </a:p>
              </p:txBody>
            </p:sp>
          </mc:Choice>
          <mc:Fallback xmlns="">
            <p:sp>
              <p:nvSpPr>
                <p:cNvPr id="41" name="TextBox 40">
                  <a:extLst>
                    <a:ext uri="{FF2B5EF4-FFF2-40B4-BE49-F238E27FC236}">
                      <a16:creationId xmlns:a16="http://schemas.microsoft.com/office/drawing/2014/main" id="{338A0840-0DDE-8448-A7A0-7635ABE4B7E7}"/>
                    </a:ext>
                  </a:extLst>
                </p:cNvPr>
                <p:cNvSpPr txBox="1">
                  <a:spLocks noRot="1" noChangeAspect="1" noMove="1" noResize="1" noEditPoints="1" noAdjustHandles="1" noChangeArrowheads="1" noChangeShapeType="1" noTextEdit="1"/>
                </p:cNvSpPr>
                <p:nvPr/>
              </p:nvSpPr>
              <p:spPr>
                <a:xfrm>
                  <a:off x="2329897" y="4251605"/>
                  <a:ext cx="632353" cy="276999"/>
                </a:xfrm>
                <a:prstGeom prst="rect">
                  <a:avLst/>
                </a:prstGeom>
                <a:blipFill>
                  <a:blip r:embed="rId12"/>
                  <a:stretch>
                    <a:fillRect l="-5882"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538DC36-8EDD-C74F-8637-E1C8E5F57E21}"/>
                    </a:ext>
                  </a:extLst>
                </p:cNvPr>
                <p:cNvSpPr txBox="1"/>
                <p:nvPr/>
              </p:nvSpPr>
              <p:spPr>
                <a:xfrm>
                  <a:off x="4186712" y="4257925"/>
                  <a:ext cx="7856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𝑠𝑜𝑚𝑒</m:t>
                            </m:r>
                          </m:sub>
                        </m:sSub>
                      </m:oMath>
                    </m:oMathPara>
                  </a14:m>
                  <a:endParaRPr lang="en-US" dirty="0"/>
                </a:p>
              </p:txBody>
            </p:sp>
          </mc:Choice>
          <mc:Fallback xmlns="">
            <p:sp>
              <p:nvSpPr>
                <p:cNvPr id="42" name="TextBox 41">
                  <a:extLst>
                    <a:ext uri="{FF2B5EF4-FFF2-40B4-BE49-F238E27FC236}">
                      <a16:creationId xmlns:a16="http://schemas.microsoft.com/office/drawing/2014/main" id="{B538DC36-8EDD-C74F-8637-E1C8E5F57E21}"/>
                    </a:ext>
                  </a:extLst>
                </p:cNvPr>
                <p:cNvSpPr txBox="1">
                  <a:spLocks noRot="1" noChangeAspect="1" noMove="1" noResize="1" noEditPoints="1" noAdjustHandles="1" noChangeArrowheads="1" noChangeShapeType="1" noTextEdit="1"/>
                </p:cNvSpPr>
                <p:nvPr/>
              </p:nvSpPr>
              <p:spPr>
                <a:xfrm>
                  <a:off x="4186712" y="4257925"/>
                  <a:ext cx="785664" cy="276999"/>
                </a:xfrm>
                <a:prstGeom prst="rect">
                  <a:avLst/>
                </a:prstGeom>
                <a:blipFill>
                  <a:blip r:embed="rId13"/>
                  <a:stretch>
                    <a:fillRect l="-634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EF6D677-E2DC-454F-A034-C7FCE515B0E0}"/>
                    </a:ext>
                  </a:extLst>
                </p:cNvPr>
                <p:cNvSpPr txBox="1"/>
                <p:nvPr/>
              </p:nvSpPr>
              <p:spPr>
                <a:xfrm>
                  <a:off x="5953095" y="4251604"/>
                  <a:ext cx="6042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𝑠𝑜𝑚𝑒</m:t>
                            </m:r>
                          </m:sub>
                        </m:sSub>
                      </m:oMath>
                    </m:oMathPara>
                  </a14:m>
                  <a:endParaRPr lang="en-US" dirty="0"/>
                </a:p>
              </p:txBody>
            </p:sp>
          </mc:Choice>
          <mc:Fallback xmlns="">
            <p:sp>
              <p:nvSpPr>
                <p:cNvPr id="43" name="TextBox 42">
                  <a:extLst>
                    <a:ext uri="{FF2B5EF4-FFF2-40B4-BE49-F238E27FC236}">
                      <a16:creationId xmlns:a16="http://schemas.microsoft.com/office/drawing/2014/main" id="{DEF6D677-E2DC-454F-A034-C7FCE515B0E0}"/>
                    </a:ext>
                  </a:extLst>
                </p:cNvPr>
                <p:cNvSpPr txBox="1">
                  <a:spLocks noRot="1" noChangeAspect="1" noMove="1" noResize="1" noEditPoints="1" noAdjustHandles="1" noChangeArrowheads="1" noChangeShapeType="1" noTextEdit="1"/>
                </p:cNvSpPr>
                <p:nvPr/>
              </p:nvSpPr>
              <p:spPr>
                <a:xfrm>
                  <a:off x="5953095" y="4251604"/>
                  <a:ext cx="604204" cy="276999"/>
                </a:xfrm>
                <a:prstGeom prst="rect">
                  <a:avLst/>
                </a:prstGeom>
                <a:blipFill>
                  <a:blip r:embed="rId14"/>
                  <a:stretch>
                    <a:fillRect l="-4167"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2AF1630B-3D74-284C-8ED5-5E2828190D2C}"/>
                </a:ext>
              </a:extLst>
            </p:cNvPr>
            <p:cNvCxnSpPr/>
            <p:nvPr/>
          </p:nvCxnSpPr>
          <p:spPr>
            <a:xfrm>
              <a:off x="3519530" y="4390103"/>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F8233FB-498A-E844-8410-8988C32497C5}"/>
                </a:ext>
              </a:extLst>
            </p:cNvPr>
            <p:cNvCxnSpPr/>
            <p:nvPr/>
          </p:nvCxnSpPr>
          <p:spPr>
            <a:xfrm>
              <a:off x="5286102" y="4390103"/>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DCE3290-68B6-A745-A9EB-6CFC1AEF3C99}"/>
              </a:ext>
            </a:extLst>
          </p:cNvPr>
          <p:cNvGrpSpPr/>
          <p:nvPr/>
        </p:nvGrpSpPr>
        <p:grpSpPr>
          <a:xfrm>
            <a:off x="971189" y="4847131"/>
            <a:ext cx="5779853" cy="369332"/>
            <a:chOff x="971189" y="4847131"/>
            <a:chExt cx="5779853" cy="369332"/>
          </a:xfrm>
        </p:grpSpPr>
        <p:sp>
          <p:nvSpPr>
            <p:cNvPr id="46" name="TextBox 45">
              <a:extLst>
                <a:ext uri="{FF2B5EF4-FFF2-40B4-BE49-F238E27FC236}">
                  <a16:creationId xmlns:a16="http://schemas.microsoft.com/office/drawing/2014/main" id="{57621F0A-331F-864E-8327-57729BC22327}"/>
                </a:ext>
              </a:extLst>
            </p:cNvPr>
            <p:cNvSpPr txBox="1"/>
            <p:nvPr/>
          </p:nvSpPr>
          <p:spPr>
            <a:xfrm>
              <a:off x="971189" y="4847131"/>
              <a:ext cx="836832" cy="369332"/>
            </a:xfrm>
            <a:prstGeom prst="rect">
              <a:avLst/>
            </a:prstGeom>
            <a:noFill/>
          </p:spPr>
          <p:txBody>
            <a:bodyPr wrap="none" rtlCol="0">
              <a:spAutoFit/>
            </a:bodyPr>
            <a:lstStyle/>
            <a:p>
              <a:r>
                <a:rPr lang="en-US" dirty="0"/>
                <a:t>orange</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53DB7AA-65A1-594C-8E4B-8984D2B69269}"/>
                    </a:ext>
                  </a:extLst>
                </p:cNvPr>
                <p:cNvSpPr txBox="1"/>
                <p:nvPr/>
              </p:nvSpPr>
              <p:spPr>
                <a:xfrm>
                  <a:off x="2347309" y="4868518"/>
                  <a:ext cx="808683"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𝑜𝑟𝑎𝑛𝑔𝑒</m:t>
                            </m:r>
                          </m:sub>
                        </m:sSub>
                      </m:oMath>
                    </m:oMathPara>
                  </a14:m>
                  <a:endParaRPr lang="en-US" dirty="0"/>
                </a:p>
              </p:txBody>
            </p:sp>
          </mc:Choice>
          <mc:Fallback xmlns="">
            <p:sp>
              <p:nvSpPr>
                <p:cNvPr id="47" name="TextBox 46">
                  <a:extLst>
                    <a:ext uri="{FF2B5EF4-FFF2-40B4-BE49-F238E27FC236}">
                      <a16:creationId xmlns:a16="http://schemas.microsoft.com/office/drawing/2014/main" id="{153DB7AA-65A1-594C-8E4B-8984D2B69269}"/>
                    </a:ext>
                  </a:extLst>
                </p:cNvPr>
                <p:cNvSpPr txBox="1">
                  <a:spLocks noRot="1" noChangeAspect="1" noMove="1" noResize="1" noEditPoints="1" noAdjustHandles="1" noChangeArrowheads="1" noChangeShapeType="1" noTextEdit="1"/>
                </p:cNvSpPr>
                <p:nvPr/>
              </p:nvSpPr>
              <p:spPr>
                <a:xfrm>
                  <a:off x="2347309" y="4868518"/>
                  <a:ext cx="808683" cy="299569"/>
                </a:xfrm>
                <a:prstGeom prst="rect">
                  <a:avLst/>
                </a:prstGeom>
                <a:blipFill>
                  <a:blip r:embed="rId15"/>
                  <a:stretch>
                    <a:fillRect l="-6154"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08A192D-CA7B-B748-BD9B-071D42D78DCD}"/>
                    </a:ext>
                  </a:extLst>
                </p:cNvPr>
                <p:cNvSpPr txBox="1"/>
                <p:nvPr/>
              </p:nvSpPr>
              <p:spPr>
                <a:xfrm>
                  <a:off x="4204124" y="4874838"/>
                  <a:ext cx="961995"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𝑜𝑟𝑎𝑛𝑔𝑒</m:t>
                            </m:r>
                          </m:sub>
                        </m:sSub>
                      </m:oMath>
                    </m:oMathPara>
                  </a14:m>
                  <a:endParaRPr lang="en-US" dirty="0"/>
                </a:p>
              </p:txBody>
            </p:sp>
          </mc:Choice>
          <mc:Fallback xmlns="">
            <p:sp>
              <p:nvSpPr>
                <p:cNvPr id="48" name="TextBox 47">
                  <a:extLst>
                    <a:ext uri="{FF2B5EF4-FFF2-40B4-BE49-F238E27FC236}">
                      <a16:creationId xmlns:a16="http://schemas.microsoft.com/office/drawing/2014/main" id="{B08A192D-CA7B-B748-BD9B-071D42D78DCD}"/>
                    </a:ext>
                  </a:extLst>
                </p:cNvPr>
                <p:cNvSpPr txBox="1">
                  <a:spLocks noRot="1" noChangeAspect="1" noMove="1" noResize="1" noEditPoints="1" noAdjustHandles="1" noChangeArrowheads="1" noChangeShapeType="1" noTextEdit="1"/>
                </p:cNvSpPr>
                <p:nvPr/>
              </p:nvSpPr>
              <p:spPr>
                <a:xfrm>
                  <a:off x="4204124" y="4874838"/>
                  <a:ext cx="961995" cy="299569"/>
                </a:xfrm>
                <a:prstGeom prst="rect">
                  <a:avLst/>
                </a:prstGeom>
                <a:blipFill>
                  <a:blip r:embed="rId16"/>
                  <a:stretch>
                    <a:fillRect l="-3896" r="-129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772EDD6-051E-B244-B273-ECB9AD144AFF}"/>
                    </a:ext>
                  </a:extLst>
                </p:cNvPr>
                <p:cNvSpPr txBox="1"/>
                <p:nvPr/>
              </p:nvSpPr>
              <p:spPr>
                <a:xfrm>
                  <a:off x="5970507" y="4868517"/>
                  <a:ext cx="780535"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𝑜𝑟𝑎𝑛𝑔𝑒</m:t>
                            </m:r>
                          </m:sub>
                        </m:sSub>
                      </m:oMath>
                    </m:oMathPara>
                  </a14:m>
                  <a:endParaRPr lang="en-US" dirty="0"/>
                </a:p>
              </p:txBody>
            </p:sp>
          </mc:Choice>
          <mc:Fallback xmlns="">
            <p:sp>
              <p:nvSpPr>
                <p:cNvPr id="49" name="TextBox 48">
                  <a:extLst>
                    <a:ext uri="{FF2B5EF4-FFF2-40B4-BE49-F238E27FC236}">
                      <a16:creationId xmlns:a16="http://schemas.microsoft.com/office/drawing/2014/main" id="{C772EDD6-051E-B244-B273-ECB9AD144AFF}"/>
                    </a:ext>
                  </a:extLst>
                </p:cNvPr>
                <p:cNvSpPr txBox="1">
                  <a:spLocks noRot="1" noChangeAspect="1" noMove="1" noResize="1" noEditPoints="1" noAdjustHandles="1" noChangeArrowheads="1" noChangeShapeType="1" noTextEdit="1"/>
                </p:cNvSpPr>
                <p:nvPr/>
              </p:nvSpPr>
              <p:spPr>
                <a:xfrm>
                  <a:off x="5970507" y="4868517"/>
                  <a:ext cx="780535" cy="299569"/>
                </a:xfrm>
                <a:prstGeom prst="rect">
                  <a:avLst/>
                </a:prstGeom>
                <a:blipFill>
                  <a:blip r:embed="rId17"/>
                  <a:stretch>
                    <a:fillRect l="-3175" b="-16000"/>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721EACC3-11DE-DD4A-9C0A-2D8DC00B719F}"/>
                </a:ext>
              </a:extLst>
            </p:cNvPr>
            <p:cNvCxnSpPr/>
            <p:nvPr/>
          </p:nvCxnSpPr>
          <p:spPr>
            <a:xfrm>
              <a:off x="3536942" y="5007016"/>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E8BF5FA-5FC6-6942-B30F-460DB431D21E}"/>
                </a:ext>
              </a:extLst>
            </p:cNvPr>
            <p:cNvCxnSpPr/>
            <p:nvPr/>
          </p:nvCxnSpPr>
          <p:spPr>
            <a:xfrm>
              <a:off x="5303514" y="5007016"/>
              <a:ext cx="45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2760018F-2091-534D-81D2-02C1A2F47564}"/>
              </a:ext>
            </a:extLst>
          </p:cNvPr>
          <p:cNvSpPr txBox="1"/>
          <p:nvPr/>
        </p:nvSpPr>
        <p:spPr>
          <a:xfrm>
            <a:off x="5895355" y="2086721"/>
            <a:ext cx="1877437" cy="307777"/>
          </a:xfrm>
          <a:prstGeom prst="rect">
            <a:avLst/>
          </a:prstGeom>
          <a:noFill/>
        </p:spPr>
        <p:txBody>
          <a:bodyPr wrap="none" rtlCol="0">
            <a:spAutoFit/>
          </a:bodyPr>
          <a:lstStyle/>
          <a:p>
            <a:r>
              <a:rPr lang="en-US" sz="1400" dirty="0"/>
              <a:t>300-D embedding each</a:t>
            </a:r>
          </a:p>
        </p:txBody>
      </p:sp>
      <p:grpSp>
        <p:nvGrpSpPr>
          <p:cNvPr id="79" name="Group 78">
            <a:extLst>
              <a:ext uri="{FF2B5EF4-FFF2-40B4-BE49-F238E27FC236}">
                <a16:creationId xmlns:a16="http://schemas.microsoft.com/office/drawing/2014/main" id="{05E4268D-A2D6-FC44-AE6C-1752853FDDA8}"/>
              </a:ext>
            </a:extLst>
          </p:cNvPr>
          <p:cNvGrpSpPr/>
          <p:nvPr/>
        </p:nvGrpSpPr>
        <p:grpSpPr>
          <a:xfrm>
            <a:off x="7262558" y="2799812"/>
            <a:ext cx="1368156" cy="2095250"/>
            <a:chOff x="6640912" y="2799812"/>
            <a:chExt cx="1368156" cy="2095250"/>
          </a:xfrm>
        </p:grpSpPr>
        <p:grpSp>
          <p:nvGrpSpPr>
            <p:cNvPr id="58" name="Group 57">
              <a:extLst>
                <a:ext uri="{FF2B5EF4-FFF2-40B4-BE49-F238E27FC236}">
                  <a16:creationId xmlns:a16="http://schemas.microsoft.com/office/drawing/2014/main" id="{9A5FAEE8-F94C-5542-86FE-6476776F2398}"/>
                </a:ext>
              </a:extLst>
            </p:cNvPr>
            <p:cNvGrpSpPr/>
            <p:nvPr/>
          </p:nvGrpSpPr>
          <p:grpSpPr>
            <a:xfrm>
              <a:off x="7787842" y="3278375"/>
              <a:ext cx="221226" cy="1015817"/>
              <a:chOff x="3951725" y="2193072"/>
              <a:chExt cx="221226" cy="1015817"/>
            </a:xfrm>
          </p:grpSpPr>
          <p:sp>
            <p:nvSpPr>
              <p:cNvPr id="59" name="Rounded Rectangle 58">
                <a:extLst>
                  <a:ext uri="{FF2B5EF4-FFF2-40B4-BE49-F238E27FC236}">
                    <a16:creationId xmlns:a16="http://schemas.microsoft.com/office/drawing/2014/main" id="{834C7B1C-F47D-B541-95D8-6BD219BC677A}"/>
                  </a:ext>
                </a:extLst>
              </p:cNvPr>
              <p:cNvSpPr/>
              <p:nvPr/>
            </p:nvSpPr>
            <p:spPr>
              <a:xfrm>
                <a:off x="3951725" y="2193072"/>
                <a:ext cx="221226" cy="101581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FC62B10-BC63-FA41-93A6-954C30585ABD}"/>
                  </a:ext>
                </a:extLst>
              </p:cNvPr>
              <p:cNvSpPr/>
              <p:nvPr/>
            </p:nvSpPr>
            <p:spPr>
              <a:xfrm>
                <a:off x="3977535" y="2232208"/>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BB29E1A-00AC-B84F-8845-44F6D13FBE3E}"/>
                  </a:ext>
                </a:extLst>
              </p:cNvPr>
              <p:cNvSpPr/>
              <p:nvPr/>
            </p:nvSpPr>
            <p:spPr>
              <a:xfrm>
                <a:off x="3977535" y="2416892"/>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DCB2E2C-E449-C942-BFBB-2A3F780A1282}"/>
                  </a:ext>
                </a:extLst>
              </p:cNvPr>
              <p:cNvSpPr/>
              <p:nvPr/>
            </p:nvSpPr>
            <p:spPr>
              <a:xfrm>
                <a:off x="3977535" y="261415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51A23BB-5C94-B643-BCBC-2CF66D39ACFC}"/>
                  </a:ext>
                </a:extLst>
              </p:cNvPr>
              <p:cNvSpPr/>
              <p:nvPr/>
            </p:nvSpPr>
            <p:spPr>
              <a:xfrm>
                <a:off x="3975220" y="2806178"/>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E1C8450-EF7E-6D42-B847-994CA746AD08}"/>
                  </a:ext>
                </a:extLst>
              </p:cNvPr>
              <p:cNvSpPr/>
              <p:nvPr/>
            </p:nvSpPr>
            <p:spPr>
              <a:xfrm>
                <a:off x="3975220" y="2990862"/>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a:extLst>
                <a:ext uri="{FF2B5EF4-FFF2-40B4-BE49-F238E27FC236}">
                  <a16:creationId xmlns:a16="http://schemas.microsoft.com/office/drawing/2014/main" id="{09260619-6E6F-2D40-B71A-FEA9DD4E4073}"/>
                </a:ext>
              </a:extLst>
            </p:cNvPr>
            <p:cNvCxnSpPr/>
            <p:nvPr/>
          </p:nvCxnSpPr>
          <p:spPr>
            <a:xfrm>
              <a:off x="6683213" y="2799812"/>
              <a:ext cx="1104629" cy="602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688B8C1-8077-F040-9D51-E727FB43CFD0}"/>
                </a:ext>
              </a:extLst>
            </p:cNvPr>
            <p:cNvCxnSpPr>
              <a:cxnSpLocks/>
              <a:stCxn id="31" idx="3"/>
            </p:cNvCxnSpPr>
            <p:nvPr/>
          </p:nvCxnSpPr>
          <p:spPr>
            <a:xfrm>
              <a:off x="6640912" y="3194121"/>
              <a:ext cx="1104629" cy="3138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3C42502-8E47-5048-A300-04924FBD5DE7}"/>
                </a:ext>
              </a:extLst>
            </p:cNvPr>
            <p:cNvCxnSpPr>
              <a:cxnSpLocks/>
            </p:cNvCxnSpPr>
            <p:nvPr/>
          </p:nvCxnSpPr>
          <p:spPr>
            <a:xfrm flipV="1">
              <a:off x="6640912" y="3646447"/>
              <a:ext cx="1104629" cy="60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D586BB2-0B9E-8840-BF1C-7DA30F65CC88}"/>
                </a:ext>
              </a:extLst>
            </p:cNvPr>
            <p:cNvCxnSpPr>
              <a:cxnSpLocks/>
              <a:endCxn id="59" idx="1"/>
            </p:cNvCxnSpPr>
            <p:nvPr/>
          </p:nvCxnSpPr>
          <p:spPr>
            <a:xfrm flipV="1">
              <a:off x="6751042" y="3786284"/>
              <a:ext cx="1036800" cy="3990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F2EE83D-DED2-3F46-B551-778882AECDA7}"/>
                </a:ext>
              </a:extLst>
            </p:cNvPr>
            <p:cNvCxnSpPr>
              <a:cxnSpLocks/>
            </p:cNvCxnSpPr>
            <p:nvPr/>
          </p:nvCxnSpPr>
          <p:spPr>
            <a:xfrm flipV="1">
              <a:off x="6774537" y="4076165"/>
              <a:ext cx="971004" cy="818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1" name="Straight Arrow Connector 80">
            <a:extLst>
              <a:ext uri="{FF2B5EF4-FFF2-40B4-BE49-F238E27FC236}">
                <a16:creationId xmlns:a16="http://schemas.microsoft.com/office/drawing/2014/main" id="{89AA4D10-4900-D14C-B2D3-FEB8ECE7B313}"/>
              </a:ext>
            </a:extLst>
          </p:cNvPr>
          <p:cNvCxnSpPr>
            <a:stCxn id="59" idx="3"/>
          </p:cNvCxnSpPr>
          <p:nvPr/>
        </p:nvCxnSpPr>
        <p:spPr>
          <a:xfrm flipV="1">
            <a:off x="8630714" y="3784257"/>
            <a:ext cx="601532" cy="20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AF93676-FFB4-6F44-8DCE-0C8A88B8272E}"/>
              </a:ext>
            </a:extLst>
          </p:cNvPr>
          <p:cNvSpPr/>
          <p:nvPr/>
        </p:nvSpPr>
        <p:spPr>
          <a:xfrm>
            <a:off x="9232246" y="3646992"/>
            <a:ext cx="277792" cy="2777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E2F066D-B125-004F-9F51-2F8DF628BAEC}"/>
              </a:ext>
            </a:extLst>
          </p:cNvPr>
          <p:cNvSpPr txBox="1"/>
          <p:nvPr/>
        </p:nvSpPr>
        <p:spPr>
          <a:xfrm>
            <a:off x="9074754" y="3307203"/>
            <a:ext cx="867225" cy="338554"/>
          </a:xfrm>
          <a:prstGeom prst="rect">
            <a:avLst/>
          </a:prstGeom>
          <a:noFill/>
        </p:spPr>
        <p:txBody>
          <a:bodyPr wrap="none" rtlCol="0">
            <a:spAutoFit/>
          </a:bodyPr>
          <a:lstStyle/>
          <a:p>
            <a:r>
              <a:rPr lang="en-US" sz="1600" dirty="0" err="1"/>
              <a:t>Softmax</a:t>
            </a:r>
            <a:endParaRPr lang="en-US" sz="1600" dirty="0"/>
          </a:p>
        </p:txBody>
      </p:sp>
      <p:sp>
        <p:nvSpPr>
          <p:cNvPr id="84" name="TextBox 83">
            <a:extLst>
              <a:ext uri="{FF2B5EF4-FFF2-40B4-BE49-F238E27FC236}">
                <a16:creationId xmlns:a16="http://schemas.microsoft.com/office/drawing/2014/main" id="{E8CF4C7B-E0F6-FF44-9943-CFB5C9ACCEFE}"/>
              </a:ext>
            </a:extLst>
          </p:cNvPr>
          <p:cNvSpPr txBox="1"/>
          <p:nvPr/>
        </p:nvSpPr>
        <p:spPr>
          <a:xfrm>
            <a:off x="9158908" y="4031473"/>
            <a:ext cx="1297150" cy="307777"/>
          </a:xfrm>
          <a:prstGeom prst="rect">
            <a:avLst/>
          </a:prstGeom>
          <a:noFill/>
        </p:spPr>
        <p:txBody>
          <a:bodyPr wrap="none" rtlCol="0">
            <a:spAutoFit/>
          </a:bodyPr>
          <a:lstStyle/>
          <a:p>
            <a:r>
              <a:rPr lang="en-US" sz="1400" dirty="0"/>
              <a:t>10,000 outputs</a:t>
            </a:r>
          </a:p>
        </p:txBody>
      </p:sp>
      <p:grpSp>
        <p:nvGrpSpPr>
          <p:cNvPr id="92" name="Group 91">
            <a:extLst>
              <a:ext uri="{FF2B5EF4-FFF2-40B4-BE49-F238E27FC236}">
                <a16:creationId xmlns:a16="http://schemas.microsoft.com/office/drawing/2014/main" id="{B2016E19-9792-2B47-B135-2645D0555A19}"/>
              </a:ext>
            </a:extLst>
          </p:cNvPr>
          <p:cNvGrpSpPr/>
          <p:nvPr/>
        </p:nvGrpSpPr>
        <p:grpSpPr>
          <a:xfrm>
            <a:off x="10481976" y="3361356"/>
            <a:ext cx="1002410" cy="1611876"/>
            <a:chOff x="9860330" y="3361356"/>
            <a:chExt cx="1002410" cy="1611876"/>
          </a:xfrm>
        </p:grpSpPr>
        <p:sp>
          <p:nvSpPr>
            <p:cNvPr id="85" name="Left Brace 84">
              <a:extLst>
                <a:ext uri="{FF2B5EF4-FFF2-40B4-BE49-F238E27FC236}">
                  <a16:creationId xmlns:a16="http://schemas.microsoft.com/office/drawing/2014/main" id="{7BF420D3-BF8F-5941-A4CE-A5CB9364A518}"/>
                </a:ext>
              </a:extLst>
            </p:cNvPr>
            <p:cNvSpPr/>
            <p:nvPr/>
          </p:nvSpPr>
          <p:spPr>
            <a:xfrm>
              <a:off x="9860330" y="3469078"/>
              <a:ext cx="179947" cy="14259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3DAFCB0-AF4E-A743-8789-FF9C1D649A04}"/>
                    </a:ext>
                  </a:extLst>
                </p:cNvPr>
                <p:cNvSpPr txBox="1"/>
                <p:nvPr/>
              </p:nvSpPr>
              <p:spPr>
                <a:xfrm>
                  <a:off x="10089138" y="3361356"/>
                  <a:ext cx="40626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oMath>
                    </m:oMathPara>
                  </a14:m>
                  <a:endParaRPr lang="en-US" sz="1400" dirty="0"/>
                </a:p>
              </p:txBody>
            </p:sp>
          </mc:Choice>
          <mc:Fallback xmlns="">
            <p:sp>
              <p:nvSpPr>
                <p:cNvPr id="86" name="TextBox 85">
                  <a:extLst>
                    <a:ext uri="{FF2B5EF4-FFF2-40B4-BE49-F238E27FC236}">
                      <a16:creationId xmlns:a16="http://schemas.microsoft.com/office/drawing/2014/main" id="{E3DAFCB0-AF4E-A743-8789-FF9C1D649A04}"/>
                    </a:ext>
                  </a:extLst>
                </p:cNvPr>
                <p:cNvSpPr txBox="1">
                  <a:spLocks noRot="1" noChangeAspect="1" noMove="1" noResize="1" noEditPoints="1" noAdjustHandles="1" noChangeArrowheads="1" noChangeShapeType="1" noTextEdit="1"/>
                </p:cNvSpPr>
                <p:nvPr/>
              </p:nvSpPr>
              <p:spPr>
                <a:xfrm>
                  <a:off x="10089138" y="3361356"/>
                  <a:ext cx="406265" cy="215444"/>
                </a:xfrm>
                <a:prstGeom prst="rect">
                  <a:avLst/>
                </a:prstGeom>
                <a:blipFill>
                  <a:blip r:embed="rId18"/>
                  <a:stretch>
                    <a:fillRect l="-6061" r="-15152"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B2D6DFC-4128-EA4E-B088-E786A9AD7895}"/>
                    </a:ext>
                  </a:extLst>
                </p:cNvPr>
                <p:cNvSpPr txBox="1"/>
                <p:nvPr/>
              </p:nvSpPr>
              <p:spPr>
                <a:xfrm>
                  <a:off x="10090990" y="3644546"/>
                  <a:ext cx="7717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𝑎𝑏𝑜𝑢𝑡</m:t>
                        </m:r>
                        <m:r>
                          <a:rPr lang="en-US" sz="1400" b="0" i="1" smtClean="0">
                            <a:latin typeface="Cambria Math" panose="02040503050406030204" pitchFamily="18" charset="0"/>
                          </a:rPr>
                          <m:t>)</m:t>
                        </m:r>
                      </m:oMath>
                    </m:oMathPara>
                  </a14:m>
                  <a:endParaRPr lang="en-US" sz="1400" dirty="0"/>
                </a:p>
              </p:txBody>
            </p:sp>
          </mc:Choice>
          <mc:Fallback xmlns="">
            <p:sp>
              <p:nvSpPr>
                <p:cNvPr id="87" name="TextBox 86">
                  <a:extLst>
                    <a:ext uri="{FF2B5EF4-FFF2-40B4-BE49-F238E27FC236}">
                      <a16:creationId xmlns:a16="http://schemas.microsoft.com/office/drawing/2014/main" id="{FB2D6DFC-4128-EA4E-B088-E786A9AD7895}"/>
                    </a:ext>
                  </a:extLst>
                </p:cNvPr>
                <p:cNvSpPr txBox="1">
                  <a:spLocks noRot="1" noChangeAspect="1" noMove="1" noResize="1" noEditPoints="1" noAdjustHandles="1" noChangeArrowheads="1" noChangeShapeType="1" noTextEdit="1"/>
                </p:cNvSpPr>
                <p:nvPr/>
              </p:nvSpPr>
              <p:spPr>
                <a:xfrm>
                  <a:off x="10090990" y="3644546"/>
                  <a:ext cx="771750" cy="215444"/>
                </a:xfrm>
                <a:prstGeom prst="rect">
                  <a:avLst/>
                </a:prstGeom>
                <a:blipFill>
                  <a:blip r:embed="rId19"/>
                  <a:stretch>
                    <a:fillRect l="-4918" r="-8197"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0609DF1-8649-CE48-AA8E-11E1076594DE}"/>
                    </a:ext>
                  </a:extLst>
                </p:cNvPr>
                <p:cNvSpPr txBox="1"/>
                <p:nvPr/>
              </p:nvSpPr>
              <p:spPr>
                <a:xfrm>
                  <a:off x="10090990" y="3923572"/>
                  <a:ext cx="51982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𝑎𝑙𝑙</m:t>
                        </m:r>
                        <m:r>
                          <a:rPr lang="en-US" sz="1400" b="0" i="1" smtClean="0">
                            <a:latin typeface="Cambria Math" panose="02040503050406030204" pitchFamily="18" charset="0"/>
                          </a:rPr>
                          <m:t>)</m:t>
                        </m:r>
                      </m:oMath>
                    </m:oMathPara>
                  </a14:m>
                  <a:endParaRPr lang="en-US" sz="1400" dirty="0"/>
                </a:p>
              </p:txBody>
            </p:sp>
          </mc:Choice>
          <mc:Fallback xmlns="">
            <p:sp>
              <p:nvSpPr>
                <p:cNvPr id="88" name="TextBox 87">
                  <a:extLst>
                    <a:ext uri="{FF2B5EF4-FFF2-40B4-BE49-F238E27FC236}">
                      <a16:creationId xmlns:a16="http://schemas.microsoft.com/office/drawing/2014/main" id="{80609DF1-8649-CE48-AA8E-11E1076594DE}"/>
                    </a:ext>
                  </a:extLst>
                </p:cNvPr>
                <p:cNvSpPr txBox="1">
                  <a:spLocks noRot="1" noChangeAspect="1" noMove="1" noResize="1" noEditPoints="1" noAdjustHandles="1" noChangeArrowheads="1" noChangeShapeType="1" noTextEdit="1"/>
                </p:cNvSpPr>
                <p:nvPr/>
              </p:nvSpPr>
              <p:spPr>
                <a:xfrm>
                  <a:off x="10090990" y="3923572"/>
                  <a:ext cx="519822" cy="215444"/>
                </a:xfrm>
                <a:prstGeom prst="rect">
                  <a:avLst/>
                </a:prstGeom>
                <a:blipFill>
                  <a:blip r:embed="rId20"/>
                  <a:stretch>
                    <a:fillRect l="-7317" r="-12195"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5A2EC29-8D5F-F64B-8B57-8489718C7D60}"/>
                    </a:ext>
                  </a:extLst>
                </p:cNvPr>
                <p:cNvSpPr txBox="1"/>
                <p:nvPr/>
              </p:nvSpPr>
              <p:spPr>
                <a:xfrm>
                  <a:off x="10178457" y="4199499"/>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89" name="TextBox 88">
                  <a:extLst>
                    <a:ext uri="{FF2B5EF4-FFF2-40B4-BE49-F238E27FC236}">
                      <a16:creationId xmlns:a16="http://schemas.microsoft.com/office/drawing/2014/main" id="{75A2EC29-8D5F-F64B-8B57-8489718C7D60}"/>
                    </a:ext>
                  </a:extLst>
                </p:cNvPr>
                <p:cNvSpPr txBox="1">
                  <a:spLocks noRot="1" noChangeAspect="1" noMove="1" noResize="1" noEditPoints="1" noAdjustHandles="1" noChangeArrowheads="1" noChangeShapeType="1" noTextEdit="1"/>
                </p:cNvSpPr>
                <p:nvPr/>
              </p:nvSpPr>
              <p:spPr>
                <a:xfrm>
                  <a:off x="10178457" y="4199499"/>
                  <a:ext cx="96180" cy="215444"/>
                </a:xfrm>
                <a:prstGeom prst="rect">
                  <a:avLst/>
                </a:prstGeom>
                <a:blipFill>
                  <a:blip r:embed="rId21"/>
                  <a:stretch>
                    <a:fillRect l="-22222" r="-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6E68026-05A9-DE47-B67D-FF76086D8F69}"/>
                    </a:ext>
                  </a:extLst>
                </p:cNvPr>
                <p:cNvSpPr txBox="1"/>
                <p:nvPr/>
              </p:nvSpPr>
              <p:spPr>
                <a:xfrm>
                  <a:off x="10089138" y="4466352"/>
                  <a:ext cx="7008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𝑗𝑢𝑖𝑐𝑒</m:t>
                        </m:r>
                        <m:r>
                          <a:rPr lang="en-US" sz="1400" b="0" i="1" smtClean="0">
                            <a:latin typeface="Cambria Math" panose="02040503050406030204" pitchFamily="18" charset="0"/>
                          </a:rPr>
                          <m:t>)</m:t>
                        </m:r>
                      </m:oMath>
                    </m:oMathPara>
                  </a14:m>
                  <a:endParaRPr lang="en-US" sz="1400" dirty="0"/>
                </a:p>
              </p:txBody>
            </p:sp>
          </mc:Choice>
          <mc:Fallback xmlns="">
            <p:sp>
              <p:nvSpPr>
                <p:cNvPr id="90" name="TextBox 89">
                  <a:extLst>
                    <a:ext uri="{FF2B5EF4-FFF2-40B4-BE49-F238E27FC236}">
                      <a16:creationId xmlns:a16="http://schemas.microsoft.com/office/drawing/2014/main" id="{F6E68026-05A9-DE47-B67D-FF76086D8F69}"/>
                    </a:ext>
                  </a:extLst>
                </p:cNvPr>
                <p:cNvSpPr txBox="1">
                  <a:spLocks noRot="1" noChangeAspect="1" noMove="1" noResize="1" noEditPoints="1" noAdjustHandles="1" noChangeArrowheads="1" noChangeShapeType="1" noTextEdit="1"/>
                </p:cNvSpPr>
                <p:nvPr/>
              </p:nvSpPr>
              <p:spPr>
                <a:xfrm>
                  <a:off x="10089138" y="4466352"/>
                  <a:ext cx="700833" cy="215444"/>
                </a:xfrm>
                <a:prstGeom prst="rect">
                  <a:avLst/>
                </a:prstGeom>
                <a:blipFill>
                  <a:blip r:embed="rId22"/>
                  <a:stretch>
                    <a:fillRect l="-3509" r="-7018"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2C46F9EE-23B6-DD45-A3D2-DAE50819B666}"/>
                    </a:ext>
                  </a:extLst>
                </p:cNvPr>
                <p:cNvSpPr txBox="1"/>
                <p:nvPr/>
              </p:nvSpPr>
              <p:spPr>
                <a:xfrm>
                  <a:off x="10173721" y="4757788"/>
                  <a:ext cx="9618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91" name="TextBox 90">
                  <a:extLst>
                    <a:ext uri="{FF2B5EF4-FFF2-40B4-BE49-F238E27FC236}">
                      <a16:creationId xmlns:a16="http://schemas.microsoft.com/office/drawing/2014/main" id="{2C46F9EE-23B6-DD45-A3D2-DAE50819B666}"/>
                    </a:ext>
                  </a:extLst>
                </p:cNvPr>
                <p:cNvSpPr txBox="1">
                  <a:spLocks noRot="1" noChangeAspect="1" noMove="1" noResize="1" noEditPoints="1" noAdjustHandles="1" noChangeArrowheads="1" noChangeShapeType="1" noTextEdit="1"/>
                </p:cNvSpPr>
                <p:nvPr/>
              </p:nvSpPr>
              <p:spPr>
                <a:xfrm>
                  <a:off x="10173721" y="4757788"/>
                  <a:ext cx="96180" cy="215444"/>
                </a:xfrm>
                <a:prstGeom prst="rect">
                  <a:avLst/>
                </a:prstGeom>
                <a:blipFill>
                  <a:blip r:embed="rId23"/>
                  <a:stretch>
                    <a:fillRect l="-33333" r="-22222"/>
                  </a:stretch>
                </a:blipFill>
              </p:spPr>
              <p:txBody>
                <a:bodyPr/>
                <a:lstStyle/>
                <a:p>
                  <a:r>
                    <a:rPr lang="en-US">
                      <a:noFill/>
                    </a:rPr>
                    <a:t> </a:t>
                  </a:r>
                </a:p>
              </p:txBody>
            </p:sp>
          </mc:Fallback>
        </mc:AlternateContent>
      </p:grpSp>
      <p:sp>
        <p:nvSpPr>
          <p:cNvPr id="93" name="Rounded Rectangle 92">
            <a:extLst>
              <a:ext uri="{FF2B5EF4-FFF2-40B4-BE49-F238E27FC236}">
                <a16:creationId xmlns:a16="http://schemas.microsoft.com/office/drawing/2014/main" id="{213D44C9-D369-D143-9F1A-B1A89AA2E39F}"/>
              </a:ext>
            </a:extLst>
          </p:cNvPr>
          <p:cNvSpPr/>
          <p:nvPr/>
        </p:nvSpPr>
        <p:spPr>
          <a:xfrm>
            <a:off x="5849535" y="2374971"/>
            <a:ext cx="1455323" cy="296162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AF2E2E14-6DD9-4943-AABA-D6C1ABDAEB5D}"/>
              </a:ext>
            </a:extLst>
          </p:cNvPr>
          <p:cNvSpPr txBox="1"/>
          <p:nvPr/>
        </p:nvSpPr>
        <p:spPr>
          <a:xfrm>
            <a:off x="6061287" y="5543464"/>
            <a:ext cx="550151" cy="307777"/>
          </a:xfrm>
          <a:prstGeom prst="rect">
            <a:avLst/>
          </a:prstGeom>
          <a:noFill/>
        </p:spPr>
        <p:txBody>
          <a:bodyPr wrap="none" rtlCol="0">
            <a:spAutoFit/>
          </a:bodyPr>
          <a:lstStyle/>
          <a:p>
            <a:r>
              <a:rPr lang="en-US" sz="1400" dirty="0"/>
              <a:t>1500</a:t>
            </a:r>
          </a:p>
        </p:txBody>
      </p:sp>
      <p:cxnSp>
        <p:nvCxnSpPr>
          <p:cNvPr id="96" name="Straight Arrow Connector 95">
            <a:extLst>
              <a:ext uri="{FF2B5EF4-FFF2-40B4-BE49-F238E27FC236}">
                <a16:creationId xmlns:a16="http://schemas.microsoft.com/office/drawing/2014/main" id="{9B2B6787-3986-EF4C-B310-4602BEAD4E22}"/>
              </a:ext>
            </a:extLst>
          </p:cNvPr>
          <p:cNvCxnSpPr>
            <a:cxnSpLocks/>
            <a:endCxn id="94" idx="3"/>
          </p:cNvCxnSpPr>
          <p:nvPr/>
        </p:nvCxnSpPr>
        <p:spPr>
          <a:xfrm flipH="1" flipV="1">
            <a:off x="6611438" y="5697353"/>
            <a:ext cx="775031" cy="27502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16F39C2-0261-D64F-87D0-3161FDB5A8C7}"/>
              </a:ext>
            </a:extLst>
          </p:cNvPr>
          <p:cNvSpPr txBox="1"/>
          <p:nvPr/>
        </p:nvSpPr>
        <p:spPr>
          <a:xfrm>
            <a:off x="7386469" y="5870771"/>
            <a:ext cx="4078361" cy="338554"/>
          </a:xfrm>
          <a:prstGeom prst="rect">
            <a:avLst/>
          </a:prstGeom>
          <a:noFill/>
        </p:spPr>
        <p:txBody>
          <a:bodyPr wrap="none" rtlCol="0">
            <a:spAutoFit/>
          </a:bodyPr>
          <a:lstStyle/>
          <a:p>
            <a:r>
              <a:rPr lang="en-US" sz="1600" dirty="0"/>
              <a:t>Gradient will propagate back to this input layer</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CE41F37-3D4A-6945-9F15-612F08771613}"/>
                  </a:ext>
                </a:extLst>
              </p:cNvPr>
              <p:cNvSpPr txBox="1"/>
              <p:nvPr/>
            </p:nvSpPr>
            <p:spPr>
              <a:xfrm>
                <a:off x="8007970" y="4631895"/>
                <a:ext cx="741421" cy="224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𝑊</m:t>
                          </m:r>
                        </m:e>
                        <m:sup>
                          <m:r>
                            <a:rPr lang="en-US" sz="1400" b="0" i="1" smtClean="0">
                              <a:latin typeface="Cambria Math" panose="02040503050406030204" pitchFamily="18" charset="0"/>
                            </a:rPr>
                            <m:t>[1]</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𝑏</m:t>
                          </m:r>
                        </m:e>
                        <m:sup>
                          <m:r>
                            <a:rPr lang="en-US" sz="1400" b="0" i="1" smtClean="0">
                              <a:latin typeface="Cambria Math" panose="02040503050406030204" pitchFamily="18" charset="0"/>
                            </a:rPr>
                            <m:t>[1]</m:t>
                          </m:r>
                        </m:sup>
                      </m:sSup>
                    </m:oMath>
                  </m:oMathPara>
                </a14:m>
                <a:endParaRPr lang="en-US" sz="1400" dirty="0"/>
              </a:p>
            </p:txBody>
          </p:sp>
        </mc:Choice>
        <mc:Fallback xmlns="">
          <p:sp>
            <p:nvSpPr>
              <p:cNvPr id="99" name="TextBox 98">
                <a:extLst>
                  <a:ext uri="{FF2B5EF4-FFF2-40B4-BE49-F238E27FC236}">
                    <a16:creationId xmlns:a16="http://schemas.microsoft.com/office/drawing/2014/main" id="{5CE41F37-3D4A-6945-9F15-612F08771613}"/>
                  </a:ext>
                </a:extLst>
              </p:cNvPr>
              <p:cNvSpPr txBox="1">
                <a:spLocks noRot="1" noChangeAspect="1" noMove="1" noResize="1" noEditPoints="1" noAdjustHandles="1" noChangeArrowheads="1" noChangeShapeType="1" noTextEdit="1"/>
              </p:cNvSpPr>
              <p:nvPr/>
            </p:nvSpPr>
            <p:spPr>
              <a:xfrm>
                <a:off x="8007970" y="4631895"/>
                <a:ext cx="741421" cy="224613"/>
              </a:xfrm>
              <a:prstGeom prst="rect">
                <a:avLst/>
              </a:prstGeom>
              <a:blipFill>
                <a:blip r:embed="rId24"/>
                <a:stretch>
                  <a:fillRect l="-5085" r="-339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F195B864-4C1A-E741-90DB-18EE3E17165C}"/>
                  </a:ext>
                </a:extLst>
              </p:cNvPr>
              <p:cNvSpPr txBox="1"/>
              <p:nvPr/>
            </p:nvSpPr>
            <p:spPr>
              <a:xfrm>
                <a:off x="9074754" y="4390103"/>
                <a:ext cx="741421" cy="224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𝑊</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𝑏</m:t>
                          </m:r>
                        </m:e>
                        <m:sup>
                          <m:r>
                            <a:rPr lang="en-US" sz="1400" b="0" i="1" smtClean="0">
                              <a:latin typeface="Cambria Math" panose="02040503050406030204" pitchFamily="18" charset="0"/>
                            </a:rPr>
                            <m:t>[2]</m:t>
                          </m:r>
                        </m:sup>
                      </m:sSup>
                    </m:oMath>
                  </m:oMathPara>
                </a14:m>
                <a:endParaRPr lang="en-US" sz="1400" dirty="0"/>
              </a:p>
            </p:txBody>
          </p:sp>
        </mc:Choice>
        <mc:Fallback xmlns="">
          <p:sp>
            <p:nvSpPr>
              <p:cNvPr id="100" name="TextBox 99">
                <a:extLst>
                  <a:ext uri="{FF2B5EF4-FFF2-40B4-BE49-F238E27FC236}">
                    <a16:creationId xmlns:a16="http://schemas.microsoft.com/office/drawing/2014/main" id="{F195B864-4C1A-E741-90DB-18EE3E17165C}"/>
                  </a:ext>
                </a:extLst>
              </p:cNvPr>
              <p:cNvSpPr txBox="1">
                <a:spLocks noRot="1" noChangeAspect="1" noMove="1" noResize="1" noEditPoints="1" noAdjustHandles="1" noChangeArrowheads="1" noChangeShapeType="1" noTextEdit="1"/>
              </p:cNvSpPr>
              <p:nvPr/>
            </p:nvSpPr>
            <p:spPr>
              <a:xfrm>
                <a:off x="9074754" y="4390103"/>
                <a:ext cx="741421" cy="224613"/>
              </a:xfrm>
              <a:prstGeom prst="rect">
                <a:avLst/>
              </a:prstGeom>
              <a:blipFill>
                <a:blip r:embed="rId25"/>
                <a:stretch>
                  <a:fillRect l="-5085" r="-3390" b="-5556"/>
                </a:stretch>
              </a:blipFill>
            </p:spPr>
            <p:txBody>
              <a:bodyPr/>
              <a:lstStyle/>
              <a:p>
                <a:r>
                  <a:rPr lang="en-US">
                    <a:noFill/>
                  </a:rPr>
                  <a:t> </a:t>
                </a:r>
              </a:p>
            </p:txBody>
          </p:sp>
        </mc:Fallback>
      </mc:AlternateContent>
      <p:cxnSp>
        <p:nvCxnSpPr>
          <p:cNvPr id="102" name="Straight Arrow Connector 101">
            <a:extLst>
              <a:ext uri="{FF2B5EF4-FFF2-40B4-BE49-F238E27FC236}">
                <a16:creationId xmlns:a16="http://schemas.microsoft.com/office/drawing/2014/main" id="{BDC33F27-B1BD-EB4E-BA34-CA90707F99A8}"/>
              </a:ext>
            </a:extLst>
          </p:cNvPr>
          <p:cNvCxnSpPr/>
          <p:nvPr/>
        </p:nvCxnSpPr>
        <p:spPr>
          <a:xfrm flipH="1">
            <a:off x="8453108" y="1319786"/>
            <a:ext cx="60426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CE76951-6494-5F43-97FD-037D913A23A5}"/>
              </a:ext>
            </a:extLst>
          </p:cNvPr>
          <p:cNvSpPr txBox="1"/>
          <p:nvPr/>
        </p:nvSpPr>
        <p:spPr>
          <a:xfrm>
            <a:off x="9185837" y="1070460"/>
            <a:ext cx="2829609" cy="584775"/>
          </a:xfrm>
          <a:prstGeom prst="rect">
            <a:avLst/>
          </a:prstGeom>
          <a:noFill/>
        </p:spPr>
        <p:txBody>
          <a:bodyPr wrap="square" rtlCol="0">
            <a:spAutoFit/>
          </a:bodyPr>
          <a:lstStyle/>
          <a:p>
            <a:r>
              <a:rPr lang="en-US" sz="1600" dirty="0"/>
              <a:t>Predict this target word given previous 5 context words</a:t>
            </a:r>
          </a:p>
        </p:txBody>
      </p:sp>
      <p:grpSp>
        <p:nvGrpSpPr>
          <p:cNvPr id="2" name="Group 1">
            <a:extLst>
              <a:ext uri="{FF2B5EF4-FFF2-40B4-BE49-F238E27FC236}">
                <a16:creationId xmlns:a16="http://schemas.microsoft.com/office/drawing/2014/main" id="{200799E7-E51F-7245-BF67-55313D7E572F}"/>
              </a:ext>
            </a:extLst>
          </p:cNvPr>
          <p:cNvGrpSpPr/>
          <p:nvPr/>
        </p:nvGrpSpPr>
        <p:grpSpPr>
          <a:xfrm>
            <a:off x="6941448" y="2407355"/>
            <a:ext cx="142185" cy="499077"/>
            <a:chOff x="11353800" y="2107975"/>
            <a:chExt cx="142185" cy="499077"/>
          </a:xfrm>
        </p:grpSpPr>
        <p:sp>
          <p:nvSpPr>
            <p:cNvPr id="95" name="Rounded Rectangle 94">
              <a:extLst>
                <a:ext uri="{FF2B5EF4-FFF2-40B4-BE49-F238E27FC236}">
                  <a16:creationId xmlns:a16="http://schemas.microsoft.com/office/drawing/2014/main" id="{45541B7A-C2F4-0F48-8A20-6B647E472E0B}"/>
                </a:ext>
              </a:extLst>
            </p:cNvPr>
            <p:cNvSpPr/>
            <p:nvPr/>
          </p:nvSpPr>
          <p:spPr>
            <a:xfrm>
              <a:off x="11353800" y="2107975"/>
              <a:ext cx="142185" cy="4990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3FAB3AC-9A9F-8E48-B3F5-2725B51B82A6}"/>
                </a:ext>
              </a:extLst>
            </p:cNvPr>
            <p:cNvSpPr/>
            <p:nvPr/>
          </p:nvSpPr>
          <p:spPr>
            <a:xfrm flipV="1">
              <a:off x="11379610" y="2258696"/>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4AFACA5-708A-F148-83B2-5F363A743DC2}"/>
                </a:ext>
              </a:extLst>
            </p:cNvPr>
            <p:cNvSpPr/>
            <p:nvPr/>
          </p:nvSpPr>
          <p:spPr>
            <a:xfrm flipV="1">
              <a:off x="11381341" y="236966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BFE0F83-FAAB-C943-B71C-A819F5E8C60D}"/>
                </a:ext>
              </a:extLst>
            </p:cNvPr>
            <p:cNvSpPr/>
            <p:nvPr/>
          </p:nvSpPr>
          <p:spPr>
            <a:xfrm flipV="1">
              <a:off x="11379757" y="2482024"/>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8890744-4E26-6445-AF15-B58F50C2DB23}"/>
                </a:ext>
              </a:extLst>
            </p:cNvPr>
            <p:cNvSpPr/>
            <p:nvPr/>
          </p:nvSpPr>
          <p:spPr>
            <a:xfrm flipV="1">
              <a:off x="11377295" y="214495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FAE788A-4C9C-6E4A-B88E-4B94064C18C2}"/>
              </a:ext>
            </a:extLst>
          </p:cNvPr>
          <p:cNvGrpSpPr/>
          <p:nvPr/>
        </p:nvGrpSpPr>
        <p:grpSpPr>
          <a:xfrm>
            <a:off x="6942460" y="2970001"/>
            <a:ext cx="142185" cy="499077"/>
            <a:chOff x="11353800" y="2107975"/>
            <a:chExt cx="142185" cy="499077"/>
          </a:xfrm>
        </p:grpSpPr>
        <p:sp>
          <p:nvSpPr>
            <p:cNvPr id="108" name="Rounded Rectangle 107">
              <a:extLst>
                <a:ext uri="{FF2B5EF4-FFF2-40B4-BE49-F238E27FC236}">
                  <a16:creationId xmlns:a16="http://schemas.microsoft.com/office/drawing/2014/main" id="{0D131EB2-FD8E-F944-A9C6-DBF16FCB0A1E}"/>
                </a:ext>
              </a:extLst>
            </p:cNvPr>
            <p:cNvSpPr/>
            <p:nvPr/>
          </p:nvSpPr>
          <p:spPr>
            <a:xfrm>
              <a:off x="11353800" y="2107975"/>
              <a:ext cx="142185" cy="4990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F0483B7-0C83-4C4A-BC7A-0E102FE0043E}"/>
                </a:ext>
              </a:extLst>
            </p:cNvPr>
            <p:cNvSpPr/>
            <p:nvPr/>
          </p:nvSpPr>
          <p:spPr>
            <a:xfrm flipV="1">
              <a:off x="11379610" y="2258696"/>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263DF29C-71E1-C947-BE95-CA3DCB872339}"/>
                </a:ext>
              </a:extLst>
            </p:cNvPr>
            <p:cNvSpPr/>
            <p:nvPr/>
          </p:nvSpPr>
          <p:spPr>
            <a:xfrm flipV="1">
              <a:off x="11381341" y="236966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61C0A96-C096-A34B-BFE5-94B3221D30A6}"/>
                </a:ext>
              </a:extLst>
            </p:cNvPr>
            <p:cNvSpPr/>
            <p:nvPr/>
          </p:nvSpPr>
          <p:spPr>
            <a:xfrm flipV="1">
              <a:off x="11379757" y="2482024"/>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EBC86C7-F079-F448-A5F2-E6F13F4A2DC5}"/>
                </a:ext>
              </a:extLst>
            </p:cNvPr>
            <p:cNvSpPr/>
            <p:nvPr/>
          </p:nvSpPr>
          <p:spPr>
            <a:xfrm flipV="1">
              <a:off x="11377295" y="214495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C62293FD-079F-4841-9462-DC4191758239}"/>
              </a:ext>
            </a:extLst>
          </p:cNvPr>
          <p:cNvGrpSpPr/>
          <p:nvPr/>
        </p:nvGrpSpPr>
        <p:grpSpPr>
          <a:xfrm>
            <a:off x="6937391" y="3549403"/>
            <a:ext cx="142185" cy="499077"/>
            <a:chOff x="11353800" y="2107975"/>
            <a:chExt cx="142185" cy="499077"/>
          </a:xfrm>
        </p:grpSpPr>
        <p:sp>
          <p:nvSpPr>
            <p:cNvPr id="114" name="Rounded Rectangle 113">
              <a:extLst>
                <a:ext uri="{FF2B5EF4-FFF2-40B4-BE49-F238E27FC236}">
                  <a16:creationId xmlns:a16="http://schemas.microsoft.com/office/drawing/2014/main" id="{C26FBB50-F9EE-A149-9793-FAAC308FA141}"/>
                </a:ext>
              </a:extLst>
            </p:cNvPr>
            <p:cNvSpPr/>
            <p:nvPr/>
          </p:nvSpPr>
          <p:spPr>
            <a:xfrm>
              <a:off x="11353800" y="2107975"/>
              <a:ext cx="142185" cy="4990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51A6244-C993-A744-933A-B5242A377781}"/>
                </a:ext>
              </a:extLst>
            </p:cNvPr>
            <p:cNvSpPr/>
            <p:nvPr/>
          </p:nvSpPr>
          <p:spPr>
            <a:xfrm flipV="1">
              <a:off x="11379610" y="2258696"/>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CD11FAFB-CBB6-AD44-B4EC-4F25A4472884}"/>
                </a:ext>
              </a:extLst>
            </p:cNvPr>
            <p:cNvSpPr/>
            <p:nvPr/>
          </p:nvSpPr>
          <p:spPr>
            <a:xfrm flipV="1">
              <a:off x="11381341" y="236966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44FFADE-F6FD-A040-88EA-235E41E275C8}"/>
                </a:ext>
              </a:extLst>
            </p:cNvPr>
            <p:cNvSpPr/>
            <p:nvPr/>
          </p:nvSpPr>
          <p:spPr>
            <a:xfrm flipV="1">
              <a:off x="11379757" y="2482024"/>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A703C45-F949-8049-9DF2-110C9087664E}"/>
                </a:ext>
              </a:extLst>
            </p:cNvPr>
            <p:cNvSpPr/>
            <p:nvPr/>
          </p:nvSpPr>
          <p:spPr>
            <a:xfrm flipV="1">
              <a:off x="11377295" y="214495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9EE6F182-CAD7-B446-AF2D-8F73FC51C143}"/>
              </a:ext>
            </a:extLst>
          </p:cNvPr>
          <p:cNvGrpSpPr/>
          <p:nvPr/>
        </p:nvGrpSpPr>
        <p:grpSpPr>
          <a:xfrm>
            <a:off x="6937391" y="4146325"/>
            <a:ext cx="142185" cy="499077"/>
            <a:chOff x="11353800" y="2107975"/>
            <a:chExt cx="142185" cy="499077"/>
          </a:xfrm>
        </p:grpSpPr>
        <p:sp>
          <p:nvSpPr>
            <p:cNvPr id="120" name="Rounded Rectangle 119">
              <a:extLst>
                <a:ext uri="{FF2B5EF4-FFF2-40B4-BE49-F238E27FC236}">
                  <a16:creationId xmlns:a16="http://schemas.microsoft.com/office/drawing/2014/main" id="{9239B88A-AE18-244E-A734-CE4E9CB2DF5F}"/>
                </a:ext>
              </a:extLst>
            </p:cNvPr>
            <p:cNvSpPr/>
            <p:nvPr/>
          </p:nvSpPr>
          <p:spPr>
            <a:xfrm>
              <a:off x="11353800" y="2107975"/>
              <a:ext cx="142185" cy="4990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DDB7398-E181-C744-ACB4-8E469862C459}"/>
                </a:ext>
              </a:extLst>
            </p:cNvPr>
            <p:cNvSpPr/>
            <p:nvPr/>
          </p:nvSpPr>
          <p:spPr>
            <a:xfrm flipV="1">
              <a:off x="11379610" y="2258696"/>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B69B30D0-CF73-B548-964B-20AADAAD478E}"/>
                </a:ext>
              </a:extLst>
            </p:cNvPr>
            <p:cNvSpPr/>
            <p:nvPr/>
          </p:nvSpPr>
          <p:spPr>
            <a:xfrm flipV="1">
              <a:off x="11381341" y="236966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D3CDCC4C-9BE0-4D4D-97BA-EE37933FEDBC}"/>
                </a:ext>
              </a:extLst>
            </p:cNvPr>
            <p:cNvSpPr/>
            <p:nvPr/>
          </p:nvSpPr>
          <p:spPr>
            <a:xfrm flipV="1">
              <a:off x="11379757" y="2482024"/>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8B82485-3B74-B441-8B67-FED7CD8F9519}"/>
                </a:ext>
              </a:extLst>
            </p:cNvPr>
            <p:cNvSpPr/>
            <p:nvPr/>
          </p:nvSpPr>
          <p:spPr>
            <a:xfrm flipV="1">
              <a:off x="11377295" y="214495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9946D52-0D37-6E41-B56F-2A147F91C407}"/>
              </a:ext>
            </a:extLst>
          </p:cNvPr>
          <p:cNvGrpSpPr/>
          <p:nvPr/>
        </p:nvGrpSpPr>
        <p:grpSpPr>
          <a:xfrm>
            <a:off x="6935118" y="4731530"/>
            <a:ext cx="142185" cy="499077"/>
            <a:chOff x="11353800" y="2107975"/>
            <a:chExt cx="142185" cy="499077"/>
          </a:xfrm>
        </p:grpSpPr>
        <p:sp>
          <p:nvSpPr>
            <p:cNvPr id="126" name="Rounded Rectangle 125">
              <a:extLst>
                <a:ext uri="{FF2B5EF4-FFF2-40B4-BE49-F238E27FC236}">
                  <a16:creationId xmlns:a16="http://schemas.microsoft.com/office/drawing/2014/main" id="{96352CF0-8D76-C04E-9F47-441C034AB128}"/>
                </a:ext>
              </a:extLst>
            </p:cNvPr>
            <p:cNvSpPr/>
            <p:nvPr/>
          </p:nvSpPr>
          <p:spPr>
            <a:xfrm>
              <a:off x="11353800" y="2107975"/>
              <a:ext cx="142185" cy="4990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28C4717-362C-9145-84B4-91C119C34EA8}"/>
                </a:ext>
              </a:extLst>
            </p:cNvPr>
            <p:cNvSpPr/>
            <p:nvPr/>
          </p:nvSpPr>
          <p:spPr>
            <a:xfrm flipV="1">
              <a:off x="11379610" y="2258696"/>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4C2A36B0-C89E-9847-A38C-A3F48F763E40}"/>
                </a:ext>
              </a:extLst>
            </p:cNvPr>
            <p:cNvSpPr/>
            <p:nvPr/>
          </p:nvSpPr>
          <p:spPr>
            <a:xfrm flipV="1">
              <a:off x="11381341" y="236966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134D2C70-AFD8-3948-A4F7-EF09D1B9B1D5}"/>
                </a:ext>
              </a:extLst>
            </p:cNvPr>
            <p:cNvSpPr/>
            <p:nvPr/>
          </p:nvSpPr>
          <p:spPr>
            <a:xfrm flipV="1">
              <a:off x="11379757" y="2482024"/>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0BF19BA8-B784-6743-889F-C99A358A04FB}"/>
                </a:ext>
              </a:extLst>
            </p:cNvPr>
            <p:cNvSpPr/>
            <p:nvPr/>
          </p:nvSpPr>
          <p:spPr>
            <a:xfrm flipV="1">
              <a:off x="11377295" y="214495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731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blinds(horizontal)">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linds(horizontal)">
                                      <p:cBhvr>
                                        <p:cTn id="43" dur="500"/>
                                        <p:tgtEl>
                                          <p:spTgt spid="5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blinds(horizontal)">
                                      <p:cBhvr>
                                        <p:cTn id="48" dur="500"/>
                                        <p:tgtEl>
                                          <p:spTgt spid="10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blinds(horizontal)">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blinds(horizontal)">
                                      <p:cBhvr>
                                        <p:cTn id="58" dur="500"/>
                                        <p:tgtEl>
                                          <p:spTgt spid="113"/>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blinds(horizontal)">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119"/>
                                        </p:tgtEl>
                                        <p:attrNameLst>
                                          <p:attrName>style.visibility</p:attrName>
                                        </p:attrNameLst>
                                      </p:cBhvr>
                                      <p:to>
                                        <p:strVal val="visible"/>
                                      </p:to>
                                    </p:set>
                                    <p:animEffect transition="in" filter="blinds(horizontal)">
                                      <p:cBhvr>
                                        <p:cTn id="68" dur="500"/>
                                        <p:tgtEl>
                                          <p:spTgt spid="119"/>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blinds(horizontal)">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125"/>
                                        </p:tgtEl>
                                        <p:attrNameLst>
                                          <p:attrName>style.visibility</p:attrName>
                                        </p:attrNameLst>
                                      </p:cBhvr>
                                      <p:to>
                                        <p:strVal val="visible"/>
                                      </p:to>
                                    </p:set>
                                    <p:animEffect transition="in" filter="blinds(horizontal)">
                                      <p:cBhvr>
                                        <p:cTn id="78" dur="500"/>
                                        <p:tgtEl>
                                          <p:spTgt spid="12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blinds(horizontal)">
                                      <p:cBhvr>
                                        <p:cTn id="83" dur="500"/>
                                        <p:tgtEl>
                                          <p:spTgt spid="7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blinds(horizontal)">
                                      <p:cBhvr>
                                        <p:cTn id="88" dur="500"/>
                                        <p:tgtEl>
                                          <p:spTgt spid="81"/>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blinds(horizontal)">
                                      <p:cBhvr>
                                        <p:cTn id="91" dur="500"/>
                                        <p:tgtEl>
                                          <p:spTgt spid="82"/>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blinds(horizontal)">
                                      <p:cBhvr>
                                        <p:cTn id="94" dur="500"/>
                                        <p:tgtEl>
                                          <p:spTgt spid="83"/>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blinds(horizontal)">
                                      <p:cBhvr>
                                        <p:cTn id="99" dur="500"/>
                                        <p:tgtEl>
                                          <p:spTgt spid="84"/>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92"/>
                                        </p:tgtEl>
                                        <p:attrNameLst>
                                          <p:attrName>style.visibility</p:attrName>
                                        </p:attrNameLst>
                                      </p:cBhvr>
                                      <p:to>
                                        <p:strVal val="visible"/>
                                      </p:to>
                                    </p:set>
                                    <p:animEffect transition="in" filter="blinds(horizontal)">
                                      <p:cBhvr>
                                        <p:cTn id="104" dur="500"/>
                                        <p:tgtEl>
                                          <p:spTgt spid="92"/>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99"/>
                                        </p:tgtEl>
                                        <p:attrNameLst>
                                          <p:attrName>style.visibility</p:attrName>
                                        </p:attrNameLst>
                                      </p:cBhvr>
                                      <p:to>
                                        <p:strVal val="visible"/>
                                      </p:to>
                                    </p:set>
                                    <p:animEffect transition="in" filter="blinds(horizontal)">
                                      <p:cBhvr>
                                        <p:cTn id="109" dur="500"/>
                                        <p:tgtEl>
                                          <p:spTgt spid="99"/>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100"/>
                                        </p:tgtEl>
                                        <p:attrNameLst>
                                          <p:attrName>style.visibility</p:attrName>
                                        </p:attrNameLst>
                                      </p:cBhvr>
                                      <p:to>
                                        <p:strVal val="visible"/>
                                      </p:to>
                                    </p:set>
                                    <p:animEffect transition="in" filter="blinds(horizontal)">
                                      <p:cBhvr>
                                        <p:cTn id="112" dur="500"/>
                                        <p:tgtEl>
                                          <p:spTgt spid="100"/>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94"/>
                                        </p:tgtEl>
                                        <p:attrNameLst>
                                          <p:attrName>style.visibility</p:attrName>
                                        </p:attrNameLst>
                                      </p:cBhvr>
                                      <p:to>
                                        <p:strVal val="visible"/>
                                      </p:to>
                                    </p:set>
                                    <p:animEffect transition="in" filter="blinds(horizontal)">
                                      <p:cBhvr>
                                        <p:cTn id="117" dur="500"/>
                                        <p:tgtEl>
                                          <p:spTgt spid="94"/>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93"/>
                                        </p:tgtEl>
                                        <p:attrNameLst>
                                          <p:attrName>style.visibility</p:attrName>
                                        </p:attrNameLst>
                                      </p:cBhvr>
                                      <p:to>
                                        <p:strVal val="visible"/>
                                      </p:to>
                                    </p:set>
                                    <p:animEffect transition="in" filter="blinds(horizontal)">
                                      <p:cBhvr>
                                        <p:cTn id="120" dur="500"/>
                                        <p:tgtEl>
                                          <p:spTgt spid="93"/>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nodeType="click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blinds(horizontal)">
                                      <p:cBhvr>
                                        <p:cTn id="125" dur="500"/>
                                        <p:tgtEl>
                                          <p:spTgt spid="96"/>
                                        </p:tgtEl>
                                      </p:cBhvr>
                                    </p:animEffect>
                                  </p:childTnLst>
                                </p:cTn>
                              </p:par>
                              <p:par>
                                <p:cTn id="126" presetID="3" presetClass="entr" presetSubtype="10" fill="hold" grpId="0" nodeType="withEffect">
                                  <p:stCondLst>
                                    <p:cond delay="0"/>
                                  </p:stCondLst>
                                  <p:childTnLst>
                                    <p:set>
                                      <p:cBhvr>
                                        <p:cTn id="127" dur="1" fill="hold">
                                          <p:stCondLst>
                                            <p:cond delay="0"/>
                                          </p:stCondLst>
                                        </p:cTn>
                                        <p:tgtEl>
                                          <p:spTgt spid="98"/>
                                        </p:tgtEl>
                                        <p:attrNameLst>
                                          <p:attrName>style.visibility</p:attrName>
                                        </p:attrNameLst>
                                      </p:cBhvr>
                                      <p:to>
                                        <p:strVal val="visible"/>
                                      </p:to>
                                    </p:set>
                                    <p:animEffect transition="in" filter="blinds(horizontal)">
                                      <p:cBhvr>
                                        <p:cTn id="12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57" grpId="0"/>
      <p:bldP spid="82" grpId="0" animBg="1"/>
      <p:bldP spid="83" grpId="0"/>
      <p:bldP spid="84" grpId="0"/>
      <p:bldP spid="93" grpId="0" animBg="1"/>
      <p:bldP spid="94" grpId="0"/>
      <p:bldP spid="98" grpId="0"/>
      <p:bldP spid="99" grpId="0"/>
      <p:bldP spid="1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553E4-CA56-2D4C-99C4-868F3EB12003}"/>
              </a:ext>
            </a:extLst>
          </p:cNvPr>
          <p:cNvSpPr>
            <a:spLocks noGrp="1"/>
          </p:cNvSpPr>
          <p:nvPr>
            <p:ph type="title"/>
          </p:nvPr>
        </p:nvSpPr>
        <p:spPr>
          <a:xfrm>
            <a:off x="838200" y="150494"/>
            <a:ext cx="10515600" cy="88924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Different context length</a:t>
            </a:r>
          </a:p>
        </p:txBody>
      </p:sp>
      <p:sp>
        <p:nvSpPr>
          <p:cNvPr id="4" name="Date Placeholder 3">
            <a:extLst>
              <a:ext uri="{FF2B5EF4-FFF2-40B4-BE49-F238E27FC236}">
                <a16:creationId xmlns:a16="http://schemas.microsoft.com/office/drawing/2014/main" id="{60E9CE5D-9F02-C74F-84E0-89DC6E022501}"/>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AC5B7AAD-CB07-E446-A3E8-29D95C127F31}"/>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03CE583F-BA41-D349-B49B-00953D847081}"/>
              </a:ext>
            </a:extLst>
          </p:cNvPr>
          <p:cNvSpPr>
            <a:spLocks noGrp="1"/>
          </p:cNvSpPr>
          <p:nvPr>
            <p:ph type="sldNum" sz="quarter" idx="12"/>
          </p:nvPr>
        </p:nvSpPr>
        <p:spPr/>
        <p:txBody>
          <a:bodyPr/>
          <a:lstStyle/>
          <a:p>
            <a:fld id="{C5E58D30-4ED1-5B49-9F4E-015BAF999FD1}" type="slidenum">
              <a:rPr lang="en-US" smtClean="0"/>
              <a:t>15</a:t>
            </a:fld>
            <a:endParaRPr lang="en-US"/>
          </a:p>
        </p:txBody>
      </p:sp>
      <p:pic>
        <p:nvPicPr>
          <p:cNvPr id="7" name="Picture 6">
            <a:extLst>
              <a:ext uri="{FF2B5EF4-FFF2-40B4-BE49-F238E27FC236}">
                <a16:creationId xmlns:a16="http://schemas.microsoft.com/office/drawing/2014/main" id="{4BE19B71-EEFD-1A48-8DEC-791D038553BE}"/>
              </a:ext>
            </a:extLst>
          </p:cNvPr>
          <p:cNvPicPr>
            <a:picLocks noChangeAspect="1"/>
          </p:cNvPicPr>
          <p:nvPr/>
        </p:nvPicPr>
        <p:blipFill>
          <a:blip r:embed="rId3"/>
          <a:stretch>
            <a:fillRect/>
          </a:stretch>
        </p:blipFill>
        <p:spPr>
          <a:xfrm>
            <a:off x="11130461" y="150494"/>
            <a:ext cx="910525" cy="632918"/>
          </a:xfrm>
          <a:prstGeom prst="rect">
            <a:avLst/>
          </a:prstGeom>
        </p:spPr>
      </p:pic>
      <p:sp>
        <p:nvSpPr>
          <p:cNvPr id="9" name="TextBox 8">
            <a:extLst>
              <a:ext uri="{FF2B5EF4-FFF2-40B4-BE49-F238E27FC236}">
                <a16:creationId xmlns:a16="http://schemas.microsoft.com/office/drawing/2014/main" id="{5AA8E879-7105-A04D-B5C7-EBB6D726D6DA}"/>
              </a:ext>
            </a:extLst>
          </p:cNvPr>
          <p:cNvSpPr txBox="1"/>
          <p:nvPr/>
        </p:nvSpPr>
        <p:spPr>
          <a:xfrm>
            <a:off x="968573" y="1623581"/>
            <a:ext cx="242374"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9F74551C-A4A4-FD41-8D94-7C91C0C91A60}"/>
              </a:ext>
            </a:extLst>
          </p:cNvPr>
          <p:cNvSpPr txBox="1"/>
          <p:nvPr/>
        </p:nvSpPr>
        <p:spPr>
          <a:xfrm>
            <a:off x="1643908" y="1623581"/>
            <a:ext cx="766044" cy="369332"/>
          </a:xfrm>
          <a:prstGeom prst="rect">
            <a:avLst/>
          </a:prstGeom>
          <a:noFill/>
        </p:spPr>
        <p:txBody>
          <a:bodyPr wrap="none" rtlCol="0">
            <a:spAutoFit/>
          </a:bodyPr>
          <a:lstStyle/>
          <a:p>
            <a:r>
              <a:rPr lang="en-US" dirty="0"/>
              <a:t>would</a:t>
            </a:r>
          </a:p>
        </p:txBody>
      </p:sp>
      <p:sp>
        <p:nvSpPr>
          <p:cNvPr id="11" name="TextBox 10">
            <a:extLst>
              <a:ext uri="{FF2B5EF4-FFF2-40B4-BE49-F238E27FC236}">
                <a16:creationId xmlns:a16="http://schemas.microsoft.com/office/drawing/2014/main" id="{6E0EA0C7-E244-1147-BD5F-63D40C2BD8B7}"/>
              </a:ext>
            </a:extLst>
          </p:cNvPr>
          <p:cNvSpPr txBox="1"/>
          <p:nvPr/>
        </p:nvSpPr>
        <p:spPr>
          <a:xfrm>
            <a:off x="2801882" y="1623581"/>
            <a:ext cx="502638" cy="369332"/>
          </a:xfrm>
          <a:prstGeom prst="rect">
            <a:avLst/>
          </a:prstGeom>
          <a:noFill/>
        </p:spPr>
        <p:txBody>
          <a:bodyPr wrap="none" rtlCol="0">
            <a:spAutoFit/>
          </a:bodyPr>
          <a:lstStyle/>
          <a:p>
            <a:r>
              <a:rPr lang="en-US" dirty="0"/>
              <a:t>like</a:t>
            </a:r>
          </a:p>
        </p:txBody>
      </p:sp>
      <p:sp>
        <p:nvSpPr>
          <p:cNvPr id="12" name="TextBox 11">
            <a:extLst>
              <a:ext uri="{FF2B5EF4-FFF2-40B4-BE49-F238E27FC236}">
                <a16:creationId xmlns:a16="http://schemas.microsoft.com/office/drawing/2014/main" id="{664B0A7D-D6EF-DA41-A154-0DE63791BE8C}"/>
              </a:ext>
            </a:extLst>
          </p:cNvPr>
          <p:cNvSpPr txBox="1"/>
          <p:nvPr/>
        </p:nvSpPr>
        <p:spPr>
          <a:xfrm>
            <a:off x="3696450" y="1623581"/>
            <a:ext cx="696024" cy="369332"/>
          </a:xfrm>
          <a:prstGeom prst="rect">
            <a:avLst/>
          </a:prstGeom>
          <a:noFill/>
        </p:spPr>
        <p:txBody>
          <a:bodyPr wrap="none" rtlCol="0">
            <a:spAutoFit/>
          </a:bodyPr>
          <a:lstStyle/>
          <a:p>
            <a:r>
              <a:rPr lang="en-US" dirty="0"/>
              <a:t>some</a:t>
            </a:r>
          </a:p>
        </p:txBody>
      </p:sp>
      <p:sp>
        <p:nvSpPr>
          <p:cNvPr id="13" name="TextBox 12">
            <a:extLst>
              <a:ext uri="{FF2B5EF4-FFF2-40B4-BE49-F238E27FC236}">
                <a16:creationId xmlns:a16="http://schemas.microsoft.com/office/drawing/2014/main" id="{E7112BCD-87EC-FC45-867E-9504EC087DA4}"/>
              </a:ext>
            </a:extLst>
          </p:cNvPr>
          <p:cNvSpPr txBox="1"/>
          <p:nvPr/>
        </p:nvSpPr>
        <p:spPr>
          <a:xfrm>
            <a:off x="4702342" y="1623581"/>
            <a:ext cx="836832" cy="369332"/>
          </a:xfrm>
          <a:prstGeom prst="rect">
            <a:avLst/>
          </a:prstGeom>
          <a:noFill/>
        </p:spPr>
        <p:txBody>
          <a:bodyPr wrap="none" rtlCol="0">
            <a:spAutoFit/>
          </a:bodyPr>
          <a:lstStyle/>
          <a:p>
            <a:r>
              <a:rPr lang="en-US" dirty="0"/>
              <a:t>orange</a:t>
            </a:r>
          </a:p>
        </p:txBody>
      </p:sp>
      <p:sp>
        <p:nvSpPr>
          <p:cNvPr id="14" name="TextBox 13">
            <a:extLst>
              <a:ext uri="{FF2B5EF4-FFF2-40B4-BE49-F238E27FC236}">
                <a16:creationId xmlns:a16="http://schemas.microsoft.com/office/drawing/2014/main" id="{8121424C-C9DA-B548-8C14-8628170F8D53}"/>
              </a:ext>
            </a:extLst>
          </p:cNvPr>
          <p:cNvSpPr txBox="1"/>
          <p:nvPr/>
        </p:nvSpPr>
        <p:spPr>
          <a:xfrm>
            <a:off x="5651911" y="1617353"/>
            <a:ext cx="627095" cy="369332"/>
          </a:xfrm>
          <a:prstGeom prst="rect">
            <a:avLst/>
          </a:prstGeom>
          <a:noFill/>
        </p:spPr>
        <p:txBody>
          <a:bodyPr wrap="none" rtlCol="0">
            <a:spAutoFit/>
          </a:bodyPr>
          <a:lstStyle/>
          <a:p>
            <a:r>
              <a:rPr lang="en-US" dirty="0"/>
              <a:t>juice</a:t>
            </a:r>
          </a:p>
        </p:txBody>
      </p:sp>
      <p:sp>
        <p:nvSpPr>
          <p:cNvPr id="15" name="TextBox 14">
            <a:extLst>
              <a:ext uri="{FF2B5EF4-FFF2-40B4-BE49-F238E27FC236}">
                <a16:creationId xmlns:a16="http://schemas.microsoft.com/office/drawing/2014/main" id="{EBBE3816-DD09-D049-86FF-0569663E4FF1}"/>
              </a:ext>
            </a:extLst>
          </p:cNvPr>
          <p:cNvSpPr txBox="1"/>
          <p:nvPr/>
        </p:nvSpPr>
        <p:spPr>
          <a:xfrm>
            <a:off x="6546479" y="1617353"/>
            <a:ext cx="601447" cy="369332"/>
          </a:xfrm>
          <a:prstGeom prst="rect">
            <a:avLst/>
          </a:prstGeom>
          <a:noFill/>
        </p:spPr>
        <p:txBody>
          <a:bodyPr wrap="none" rtlCol="0">
            <a:spAutoFit/>
          </a:bodyPr>
          <a:lstStyle/>
          <a:p>
            <a:r>
              <a:rPr lang="en-US" dirty="0"/>
              <a:t>with</a:t>
            </a:r>
          </a:p>
        </p:txBody>
      </p:sp>
      <p:sp>
        <p:nvSpPr>
          <p:cNvPr id="16" name="TextBox 15">
            <a:extLst>
              <a:ext uri="{FF2B5EF4-FFF2-40B4-BE49-F238E27FC236}">
                <a16:creationId xmlns:a16="http://schemas.microsoft.com/office/drawing/2014/main" id="{66E0054A-66D8-4D4D-A5BC-D7B568A9F181}"/>
              </a:ext>
            </a:extLst>
          </p:cNvPr>
          <p:cNvSpPr txBox="1"/>
          <p:nvPr/>
        </p:nvSpPr>
        <p:spPr>
          <a:xfrm>
            <a:off x="7369083" y="1617353"/>
            <a:ext cx="696024" cy="369332"/>
          </a:xfrm>
          <a:prstGeom prst="rect">
            <a:avLst/>
          </a:prstGeom>
          <a:noFill/>
        </p:spPr>
        <p:txBody>
          <a:bodyPr wrap="none" rtlCol="0">
            <a:spAutoFit/>
          </a:bodyPr>
          <a:lstStyle/>
          <a:p>
            <a:r>
              <a:rPr lang="en-US" dirty="0"/>
              <a:t>some</a:t>
            </a:r>
          </a:p>
        </p:txBody>
      </p:sp>
      <p:sp>
        <p:nvSpPr>
          <p:cNvPr id="17" name="TextBox 16">
            <a:extLst>
              <a:ext uri="{FF2B5EF4-FFF2-40B4-BE49-F238E27FC236}">
                <a16:creationId xmlns:a16="http://schemas.microsoft.com/office/drawing/2014/main" id="{33C09E51-2144-9341-BC4D-2488B3D4AECE}"/>
              </a:ext>
            </a:extLst>
          </p:cNvPr>
          <p:cNvSpPr txBox="1"/>
          <p:nvPr/>
        </p:nvSpPr>
        <p:spPr>
          <a:xfrm>
            <a:off x="8278385" y="1617353"/>
            <a:ext cx="714363" cy="369332"/>
          </a:xfrm>
          <a:prstGeom prst="rect">
            <a:avLst/>
          </a:prstGeom>
          <a:noFill/>
        </p:spPr>
        <p:txBody>
          <a:bodyPr wrap="none" rtlCol="0">
            <a:spAutoFit/>
          </a:bodyPr>
          <a:lstStyle/>
          <a:p>
            <a:r>
              <a:rPr lang="en-US" dirty="0"/>
              <a:t>white</a:t>
            </a:r>
          </a:p>
        </p:txBody>
      </p:sp>
      <p:sp>
        <p:nvSpPr>
          <p:cNvPr id="18" name="TextBox 17">
            <a:extLst>
              <a:ext uri="{FF2B5EF4-FFF2-40B4-BE49-F238E27FC236}">
                <a16:creationId xmlns:a16="http://schemas.microsoft.com/office/drawing/2014/main" id="{361B321D-3A51-4944-AB1B-4E51D87D5C38}"/>
              </a:ext>
            </a:extLst>
          </p:cNvPr>
          <p:cNvSpPr txBox="1"/>
          <p:nvPr/>
        </p:nvSpPr>
        <p:spPr>
          <a:xfrm>
            <a:off x="9128308" y="1617353"/>
            <a:ext cx="1095043" cy="369332"/>
          </a:xfrm>
          <a:prstGeom prst="rect">
            <a:avLst/>
          </a:prstGeom>
          <a:noFill/>
        </p:spPr>
        <p:txBody>
          <a:bodyPr wrap="none" rtlCol="0">
            <a:spAutoFit/>
          </a:bodyPr>
          <a:lstStyle/>
          <a:p>
            <a:r>
              <a:rPr lang="en-US" dirty="0"/>
              <a:t>chocolate</a:t>
            </a:r>
          </a:p>
        </p:txBody>
      </p:sp>
      <p:sp>
        <p:nvSpPr>
          <p:cNvPr id="19" name="TextBox 18">
            <a:extLst>
              <a:ext uri="{FF2B5EF4-FFF2-40B4-BE49-F238E27FC236}">
                <a16:creationId xmlns:a16="http://schemas.microsoft.com/office/drawing/2014/main" id="{C5073C1C-9858-FE46-8263-F806BEA72159}"/>
              </a:ext>
            </a:extLst>
          </p:cNvPr>
          <p:cNvSpPr txBox="1"/>
          <p:nvPr/>
        </p:nvSpPr>
        <p:spPr>
          <a:xfrm>
            <a:off x="10425378" y="1617353"/>
            <a:ext cx="667619" cy="369332"/>
          </a:xfrm>
          <a:prstGeom prst="rect">
            <a:avLst/>
          </a:prstGeom>
          <a:noFill/>
        </p:spPr>
        <p:txBody>
          <a:bodyPr wrap="none" rtlCol="0">
            <a:spAutoFit/>
          </a:bodyPr>
          <a:lstStyle/>
          <a:p>
            <a:r>
              <a:rPr lang="en-US" dirty="0"/>
              <a:t>chips</a:t>
            </a:r>
          </a:p>
        </p:txBody>
      </p:sp>
      <p:sp>
        <p:nvSpPr>
          <p:cNvPr id="20" name="Rectangle 19">
            <a:extLst>
              <a:ext uri="{FF2B5EF4-FFF2-40B4-BE49-F238E27FC236}">
                <a16:creationId xmlns:a16="http://schemas.microsoft.com/office/drawing/2014/main" id="{D0E19404-2BA9-2043-9608-68C67CE2AE34}"/>
              </a:ext>
            </a:extLst>
          </p:cNvPr>
          <p:cNvSpPr/>
          <p:nvPr/>
        </p:nvSpPr>
        <p:spPr>
          <a:xfrm>
            <a:off x="5620805" y="1617353"/>
            <a:ext cx="658201" cy="369332"/>
          </a:xfrm>
          <a:prstGeom prst="rect">
            <a:avLst/>
          </a:prstGeom>
          <a:solidFill>
            <a:schemeClr val="accent1">
              <a:alpha val="40000"/>
            </a:schemeClr>
          </a:solid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D069D3A-4098-5744-A59A-1A538A5223EC}"/>
              </a:ext>
            </a:extLst>
          </p:cNvPr>
          <p:cNvSpPr txBox="1"/>
          <p:nvPr/>
        </p:nvSpPr>
        <p:spPr>
          <a:xfrm>
            <a:off x="5593144" y="2157900"/>
            <a:ext cx="744627" cy="369332"/>
          </a:xfrm>
          <a:prstGeom prst="rect">
            <a:avLst/>
          </a:prstGeom>
          <a:noFill/>
        </p:spPr>
        <p:txBody>
          <a:bodyPr wrap="none" rtlCol="0">
            <a:spAutoFit/>
          </a:bodyPr>
          <a:lstStyle/>
          <a:p>
            <a:r>
              <a:rPr lang="en-US" dirty="0">
                <a:solidFill>
                  <a:srgbClr val="0070C0"/>
                </a:solidFill>
              </a:rPr>
              <a:t>target</a:t>
            </a:r>
          </a:p>
        </p:txBody>
      </p:sp>
      <p:sp>
        <p:nvSpPr>
          <p:cNvPr id="22" name="Rectangle 21">
            <a:extLst>
              <a:ext uri="{FF2B5EF4-FFF2-40B4-BE49-F238E27FC236}">
                <a16:creationId xmlns:a16="http://schemas.microsoft.com/office/drawing/2014/main" id="{0A3268E4-6A92-8F40-8C0A-6CFB07E45D8D}"/>
              </a:ext>
            </a:extLst>
          </p:cNvPr>
          <p:cNvSpPr/>
          <p:nvPr/>
        </p:nvSpPr>
        <p:spPr>
          <a:xfrm>
            <a:off x="893651" y="1617353"/>
            <a:ext cx="4622700" cy="369332"/>
          </a:xfrm>
          <a:prstGeom prst="rect">
            <a:avLst/>
          </a:prstGeom>
          <a:solidFill>
            <a:srgbClr val="FFC000">
              <a:alpha val="40000"/>
            </a:srgbClr>
          </a:solidFill>
          <a:ln>
            <a:solidFill>
              <a:srgbClr val="FFC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B07D08-FC19-1445-88F8-81C745D83E46}"/>
              </a:ext>
            </a:extLst>
          </p:cNvPr>
          <p:cNvSpPr/>
          <p:nvPr/>
        </p:nvSpPr>
        <p:spPr>
          <a:xfrm>
            <a:off x="6470297" y="1617353"/>
            <a:ext cx="4622700" cy="369332"/>
          </a:xfrm>
          <a:prstGeom prst="rect">
            <a:avLst/>
          </a:prstGeom>
          <a:solidFill>
            <a:srgbClr val="FFC000">
              <a:alpha val="40000"/>
            </a:srgbClr>
          </a:solidFill>
          <a:ln>
            <a:solidFill>
              <a:srgbClr val="FFC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ED22DC4-3827-8645-B713-25BE44FC6AA6}"/>
              </a:ext>
            </a:extLst>
          </p:cNvPr>
          <p:cNvSpPr txBox="1"/>
          <p:nvPr/>
        </p:nvSpPr>
        <p:spPr>
          <a:xfrm>
            <a:off x="3368283" y="2157899"/>
            <a:ext cx="2048381" cy="369332"/>
          </a:xfrm>
          <a:prstGeom prst="rect">
            <a:avLst/>
          </a:prstGeom>
          <a:noFill/>
        </p:spPr>
        <p:txBody>
          <a:bodyPr wrap="none" rtlCol="0">
            <a:spAutoFit/>
          </a:bodyPr>
          <a:lstStyle/>
          <a:p>
            <a:r>
              <a:rPr lang="en-US" dirty="0"/>
              <a:t>5 left context words</a:t>
            </a:r>
          </a:p>
        </p:txBody>
      </p:sp>
      <p:sp>
        <p:nvSpPr>
          <p:cNvPr id="25" name="TextBox 24">
            <a:extLst>
              <a:ext uri="{FF2B5EF4-FFF2-40B4-BE49-F238E27FC236}">
                <a16:creationId xmlns:a16="http://schemas.microsoft.com/office/drawing/2014/main" id="{529140BC-71FA-BD46-B5A8-ED0E6F63101B}"/>
              </a:ext>
            </a:extLst>
          </p:cNvPr>
          <p:cNvSpPr txBox="1"/>
          <p:nvPr/>
        </p:nvSpPr>
        <p:spPr>
          <a:xfrm>
            <a:off x="6546479" y="2157900"/>
            <a:ext cx="2173352" cy="369332"/>
          </a:xfrm>
          <a:prstGeom prst="rect">
            <a:avLst/>
          </a:prstGeom>
          <a:noFill/>
        </p:spPr>
        <p:txBody>
          <a:bodyPr wrap="none" rtlCol="0">
            <a:spAutoFit/>
          </a:bodyPr>
          <a:lstStyle/>
          <a:p>
            <a:r>
              <a:rPr lang="en-US" dirty="0"/>
              <a:t>5 right context words</a:t>
            </a:r>
          </a:p>
        </p:txBody>
      </p:sp>
      <p:grpSp>
        <p:nvGrpSpPr>
          <p:cNvPr id="78" name="Group 77">
            <a:extLst>
              <a:ext uri="{FF2B5EF4-FFF2-40B4-BE49-F238E27FC236}">
                <a16:creationId xmlns:a16="http://schemas.microsoft.com/office/drawing/2014/main" id="{DEC5ABF7-AF58-3443-BD8A-2E2E339E5806}"/>
              </a:ext>
            </a:extLst>
          </p:cNvPr>
          <p:cNvGrpSpPr/>
          <p:nvPr/>
        </p:nvGrpSpPr>
        <p:grpSpPr>
          <a:xfrm>
            <a:off x="968573" y="3000557"/>
            <a:ext cx="10124424" cy="922335"/>
            <a:chOff x="962711" y="2594157"/>
            <a:chExt cx="10124424" cy="922335"/>
          </a:xfrm>
        </p:grpSpPr>
        <p:sp>
          <p:nvSpPr>
            <p:cNvPr id="26" name="TextBox 25">
              <a:extLst>
                <a:ext uri="{FF2B5EF4-FFF2-40B4-BE49-F238E27FC236}">
                  <a16:creationId xmlns:a16="http://schemas.microsoft.com/office/drawing/2014/main" id="{44F4595E-51C4-6740-A794-83ED7A5F6244}"/>
                </a:ext>
              </a:extLst>
            </p:cNvPr>
            <p:cNvSpPr txBox="1"/>
            <p:nvPr/>
          </p:nvSpPr>
          <p:spPr>
            <a:xfrm>
              <a:off x="962711" y="2600385"/>
              <a:ext cx="242374" cy="369332"/>
            </a:xfrm>
            <a:prstGeom prst="rect">
              <a:avLst/>
            </a:prstGeom>
            <a:noFill/>
          </p:spPr>
          <p:txBody>
            <a:bodyPr wrap="none" rtlCol="0">
              <a:spAutoFit/>
            </a:bodyPr>
            <a:lstStyle/>
            <a:p>
              <a:r>
                <a:rPr lang="en-US" dirty="0"/>
                <a:t>I</a:t>
              </a:r>
            </a:p>
          </p:txBody>
        </p:sp>
        <p:sp>
          <p:nvSpPr>
            <p:cNvPr id="27" name="TextBox 26">
              <a:extLst>
                <a:ext uri="{FF2B5EF4-FFF2-40B4-BE49-F238E27FC236}">
                  <a16:creationId xmlns:a16="http://schemas.microsoft.com/office/drawing/2014/main" id="{42E85F30-BDF7-3B4F-921F-748DC90ACF88}"/>
                </a:ext>
              </a:extLst>
            </p:cNvPr>
            <p:cNvSpPr txBox="1"/>
            <p:nvPr/>
          </p:nvSpPr>
          <p:spPr>
            <a:xfrm>
              <a:off x="1638046" y="2600385"/>
              <a:ext cx="766044" cy="369332"/>
            </a:xfrm>
            <a:prstGeom prst="rect">
              <a:avLst/>
            </a:prstGeom>
            <a:noFill/>
          </p:spPr>
          <p:txBody>
            <a:bodyPr wrap="none" rtlCol="0">
              <a:spAutoFit/>
            </a:bodyPr>
            <a:lstStyle/>
            <a:p>
              <a:r>
                <a:rPr lang="en-US" dirty="0"/>
                <a:t>would</a:t>
              </a:r>
            </a:p>
          </p:txBody>
        </p:sp>
        <p:sp>
          <p:nvSpPr>
            <p:cNvPr id="28" name="TextBox 27">
              <a:extLst>
                <a:ext uri="{FF2B5EF4-FFF2-40B4-BE49-F238E27FC236}">
                  <a16:creationId xmlns:a16="http://schemas.microsoft.com/office/drawing/2014/main" id="{EB32E4C8-20E3-A641-A821-3528C74474B5}"/>
                </a:ext>
              </a:extLst>
            </p:cNvPr>
            <p:cNvSpPr txBox="1"/>
            <p:nvPr/>
          </p:nvSpPr>
          <p:spPr>
            <a:xfrm>
              <a:off x="2796020" y="2600385"/>
              <a:ext cx="502638" cy="369332"/>
            </a:xfrm>
            <a:prstGeom prst="rect">
              <a:avLst/>
            </a:prstGeom>
            <a:noFill/>
          </p:spPr>
          <p:txBody>
            <a:bodyPr wrap="none" rtlCol="0">
              <a:spAutoFit/>
            </a:bodyPr>
            <a:lstStyle/>
            <a:p>
              <a:r>
                <a:rPr lang="en-US" dirty="0"/>
                <a:t>like</a:t>
              </a:r>
            </a:p>
          </p:txBody>
        </p:sp>
        <p:sp>
          <p:nvSpPr>
            <p:cNvPr id="29" name="TextBox 28">
              <a:extLst>
                <a:ext uri="{FF2B5EF4-FFF2-40B4-BE49-F238E27FC236}">
                  <a16:creationId xmlns:a16="http://schemas.microsoft.com/office/drawing/2014/main" id="{9FABE377-F6DB-9C4C-9CEB-E01960E2BD02}"/>
                </a:ext>
              </a:extLst>
            </p:cNvPr>
            <p:cNvSpPr txBox="1"/>
            <p:nvPr/>
          </p:nvSpPr>
          <p:spPr>
            <a:xfrm>
              <a:off x="3690588" y="2600385"/>
              <a:ext cx="696024" cy="369332"/>
            </a:xfrm>
            <a:prstGeom prst="rect">
              <a:avLst/>
            </a:prstGeom>
            <a:noFill/>
          </p:spPr>
          <p:txBody>
            <a:bodyPr wrap="none" rtlCol="0">
              <a:spAutoFit/>
            </a:bodyPr>
            <a:lstStyle/>
            <a:p>
              <a:r>
                <a:rPr lang="en-US" dirty="0"/>
                <a:t>some</a:t>
              </a:r>
            </a:p>
          </p:txBody>
        </p:sp>
        <p:sp>
          <p:nvSpPr>
            <p:cNvPr id="30" name="TextBox 29">
              <a:extLst>
                <a:ext uri="{FF2B5EF4-FFF2-40B4-BE49-F238E27FC236}">
                  <a16:creationId xmlns:a16="http://schemas.microsoft.com/office/drawing/2014/main" id="{BB36C362-42BB-AF42-B8C1-8BF065C888A2}"/>
                </a:ext>
              </a:extLst>
            </p:cNvPr>
            <p:cNvSpPr txBox="1"/>
            <p:nvPr/>
          </p:nvSpPr>
          <p:spPr>
            <a:xfrm>
              <a:off x="4696480" y="2600385"/>
              <a:ext cx="836832" cy="369332"/>
            </a:xfrm>
            <a:prstGeom prst="rect">
              <a:avLst/>
            </a:prstGeom>
            <a:noFill/>
          </p:spPr>
          <p:txBody>
            <a:bodyPr wrap="none" rtlCol="0">
              <a:spAutoFit/>
            </a:bodyPr>
            <a:lstStyle/>
            <a:p>
              <a:r>
                <a:rPr lang="en-US" dirty="0"/>
                <a:t>orange</a:t>
              </a:r>
            </a:p>
          </p:txBody>
        </p:sp>
        <p:sp>
          <p:nvSpPr>
            <p:cNvPr id="31" name="TextBox 30">
              <a:extLst>
                <a:ext uri="{FF2B5EF4-FFF2-40B4-BE49-F238E27FC236}">
                  <a16:creationId xmlns:a16="http://schemas.microsoft.com/office/drawing/2014/main" id="{BB6E912C-9AEA-0049-98B9-9A3BD28059CA}"/>
                </a:ext>
              </a:extLst>
            </p:cNvPr>
            <p:cNvSpPr txBox="1"/>
            <p:nvPr/>
          </p:nvSpPr>
          <p:spPr>
            <a:xfrm>
              <a:off x="5646049" y="2594157"/>
              <a:ext cx="627095" cy="369332"/>
            </a:xfrm>
            <a:prstGeom prst="rect">
              <a:avLst/>
            </a:prstGeom>
            <a:noFill/>
          </p:spPr>
          <p:txBody>
            <a:bodyPr wrap="none" rtlCol="0">
              <a:spAutoFit/>
            </a:bodyPr>
            <a:lstStyle/>
            <a:p>
              <a:r>
                <a:rPr lang="en-US" dirty="0"/>
                <a:t>juice</a:t>
              </a:r>
            </a:p>
          </p:txBody>
        </p:sp>
        <p:sp>
          <p:nvSpPr>
            <p:cNvPr id="32" name="TextBox 31">
              <a:extLst>
                <a:ext uri="{FF2B5EF4-FFF2-40B4-BE49-F238E27FC236}">
                  <a16:creationId xmlns:a16="http://schemas.microsoft.com/office/drawing/2014/main" id="{C017F93E-92EE-F14C-A17C-64175BF7FCB3}"/>
                </a:ext>
              </a:extLst>
            </p:cNvPr>
            <p:cNvSpPr txBox="1"/>
            <p:nvPr/>
          </p:nvSpPr>
          <p:spPr>
            <a:xfrm>
              <a:off x="6540617" y="2594157"/>
              <a:ext cx="601447" cy="369332"/>
            </a:xfrm>
            <a:prstGeom prst="rect">
              <a:avLst/>
            </a:prstGeom>
            <a:noFill/>
          </p:spPr>
          <p:txBody>
            <a:bodyPr wrap="none" rtlCol="0">
              <a:spAutoFit/>
            </a:bodyPr>
            <a:lstStyle/>
            <a:p>
              <a:r>
                <a:rPr lang="en-US" dirty="0"/>
                <a:t>with</a:t>
              </a:r>
            </a:p>
          </p:txBody>
        </p:sp>
        <p:sp>
          <p:nvSpPr>
            <p:cNvPr id="33" name="TextBox 32">
              <a:extLst>
                <a:ext uri="{FF2B5EF4-FFF2-40B4-BE49-F238E27FC236}">
                  <a16:creationId xmlns:a16="http://schemas.microsoft.com/office/drawing/2014/main" id="{0872F908-605D-7543-83CF-7EF076ABF8FD}"/>
                </a:ext>
              </a:extLst>
            </p:cNvPr>
            <p:cNvSpPr txBox="1"/>
            <p:nvPr/>
          </p:nvSpPr>
          <p:spPr>
            <a:xfrm>
              <a:off x="7363221" y="2594157"/>
              <a:ext cx="696024" cy="369332"/>
            </a:xfrm>
            <a:prstGeom prst="rect">
              <a:avLst/>
            </a:prstGeom>
            <a:noFill/>
          </p:spPr>
          <p:txBody>
            <a:bodyPr wrap="none" rtlCol="0">
              <a:spAutoFit/>
            </a:bodyPr>
            <a:lstStyle/>
            <a:p>
              <a:r>
                <a:rPr lang="en-US" dirty="0"/>
                <a:t>some</a:t>
              </a:r>
            </a:p>
          </p:txBody>
        </p:sp>
        <p:sp>
          <p:nvSpPr>
            <p:cNvPr id="34" name="TextBox 33">
              <a:extLst>
                <a:ext uri="{FF2B5EF4-FFF2-40B4-BE49-F238E27FC236}">
                  <a16:creationId xmlns:a16="http://schemas.microsoft.com/office/drawing/2014/main" id="{DB6B0628-2261-C844-99B2-57079556BF8C}"/>
                </a:ext>
              </a:extLst>
            </p:cNvPr>
            <p:cNvSpPr txBox="1"/>
            <p:nvPr/>
          </p:nvSpPr>
          <p:spPr>
            <a:xfrm>
              <a:off x="8272523" y="2594157"/>
              <a:ext cx="714363" cy="369332"/>
            </a:xfrm>
            <a:prstGeom prst="rect">
              <a:avLst/>
            </a:prstGeom>
            <a:noFill/>
          </p:spPr>
          <p:txBody>
            <a:bodyPr wrap="none" rtlCol="0">
              <a:spAutoFit/>
            </a:bodyPr>
            <a:lstStyle/>
            <a:p>
              <a:r>
                <a:rPr lang="en-US" dirty="0"/>
                <a:t>white</a:t>
              </a:r>
            </a:p>
          </p:txBody>
        </p:sp>
        <p:sp>
          <p:nvSpPr>
            <p:cNvPr id="35" name="TextBox 34">
              <a:extLst>
                <a:ext uri="{FF2B5EF4-FFF2-40B4-BE49-F238E27FC236}">
                  <a16:creationId xmlns:a16="http://schemas.microsoft.com/office/drawing/2014/main" id="{F62DBC6D-952E-9340-9C10-186EF9423111}"/>
                </a:ext>
              </a:extLst>
            </p:cNvPr>
            <p:cNvSpPr txBox="1"/>
            <p:nvPr/>
          </p:nvSpPr>
          <p:spPr>
            <a:xfrm>
              <a:off x="9122446" y="2594157"/>
              <a:ext cx="1095043" cy="369332"/>
            </a:xfrm>
            <a:prstGeom prst="rect">
              <a:avLst/>
            </a:prstGeom>
            <a:noFill/>
          </p:spPr>
          <p:txBody>
            <a:bodyPr wrap="none" rtlCol="0">
              <a:spAutoFit/>
            </a:bodyPr>
            <a:lstStyle/>
            <a:p>
              <a:r>
                <a:rPr lang="en-US" dirty="0"/>
                <a:t>chocolate</a:t>
              </a:r>
            </a:p>
          </p:txBody>
        </p:sp>
        <p:sp>
          <p:nvSpPr>
            <p:cNvPr id="36" name="TextBox 35">
              <a:extLst>
                <a:ext uri="{FF2B5EF4-FFF2-40B4-BE49-F238E27FC236}">
                  <a16:creationId xmlns:a16="http://schemas.microsoft.com/office/drawing/2014/main" id="{AA69243C-A679-0C4E-AB31-8DA190EB98E2}"/>
                </a:ext>
              </a:extLst>
            </p:cNvPr>
            <p:cNvSpPr txBox="1"/>
            <p:nvPr/>
          </p:nvSpPr>
          <p:spPr>
            <a:xfrm>
              <a:off x="10419516" y="2594157"/>
              <a:ext cx="667619" cy="369332"/>
            </a:xfrm>
            <a:prstGeom prst="rect">
              <a:avLst/>
            </a:prstGeom>
            <a:noFill/>
          </p:spPr>
          <p:txBody>
            <a:bodyPr wrap="none" rtlCol="0">
              <a:spAutoFit/>
            </a:bodyPr>
            <a:lstStyle/>
            <a:p>
              <a:r>
                <a:rPr lang="en-US" dirty="0"/>
                <a:t>chips</a:t>
              </a:r>
            </a:p>
          </p:txBody>
        </p:sp>
        <p:sp>
          <p:nvSpPr>
            <p:cNvPr id="39" name="Rectangle 38">
              <a:extLst>
                <a:ext uri="{FF2B5EF4-FFF2-40B4-BE49-F238E27FC236}">
                  <a16:creationId xmlns:a16="http://schemas.microsoft.com/office/drawing/2014/main" id="{038CB3E0-10C6-AF46-AFEC-8CF6880F341A}"/>
                </a:ext>
              </a:extLst>
            </p:cNvPr>
            <p:cNvSpPr/>
            <p:nvPr/>
          </p:nvSpPr>
          <p:spPr>
            <a:xfrm>
              <a:off x="2713957" y="2594157"/>
              <a:ext cx="2796531" cy="369332"/>
            </a:xfrm>
            <a:prstGeom prst="rect">
              <a:avLst/>
            </a:prstGeom>
            <a:solidFill>
              <a:srgbClr val="FFC000">
                <a:alpha val="40000"/>
              </a:srgbClr>
            </a:solidFill>
            <a:ln>
              <a:solidFill>
                <a:srgbClr val="FFC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ACEFC55-C31D-594D-B817-B4E100D75DAA}"/>
                </a:ext>
              </a:extLst>
            </p:cNvPr>
            <p:cNvSpPr/>
            <p:nvPr/>
          </p:nvSpPr>
          <p:spPr>
            <a:xfrm>
              <a:off x="6464435" y="2594157"/>
              <a:ext cx="2522451" cy="369332"/>
            </a:xfrm>
            <a:prstGeom prst="rect">
              <a:avLst/>
            </a:prstGeom>
            <a:solidFill>
              <a:srgbClr val="FFC000">
                <a:alpha val="40000"/>
              </a:srgbClr>
            </a:solidFill>
            <a:ln>
              <a:solidFill>
                <a:srgbClr val="FFC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DB2F2AD-E7EE-0543-AAAC-5F8A2F698364}"/>
                </a:ext>
              </a:extLst>
            </p:cNvPr>
            <p:cNvSpPr txBox="1"/>
            <p:nvPr/>
          </p:nvSpPr>
          <p:spPr>
            <a:xfrm>
              <a:off x="3434187" y="3147160"/>
              <a:ext cx="2048381" cy="369332"/>
            </a:xfrm>
            <a:prstGeom prst="rect">
              <a:avLst/>
            </a:prstGeom>
            <a:noFill/>
          </p:spPr>
          <p:txBody>
            <a:bodyPr wrap="none" rtlCol="0">
              <a:spAutoFit/>
            </a:bodyPr>
            <a:lstStyle/>
            <a:p>
              <a:r>
                <a:rPr lang="en-US" dirty="0"/>
                <a:t>3 left context words</a:t>
              </a:r>
            </a:p>
          </p:txBody>
        </p:sp>
        <p:sp>
          <p:nvSpPr>
            <p:cNvPr id="42" name="TextBox 41">
              <a:extLst>
                <a:ext uri="{FF2B5EF4-FFF2-40B4-BE49-F238E27FC236}">
                  <a16:creationId xmlns:a16="http://schemas.microsoft.com/office/drawing/2014/main" id="{1A1F1BB0-FE6C-8C4D-9742-0BF8271A32A2}"/>
                </a:ext>
              </a:extLst>
            </p:cNvPr>
            <p:cNvSpPr txBox="1"/>
            <p:nvPr/>
          </p:nvSpPr>
          <p:spPr>
            <a:xfrm>
              <a:off x="6540617" y="3134704"/>
              <a:ext cx="2173352" cy="369332"/>
            </a:xfrm>
            <a:prstGeom prst="rect">
              <a:avLst/>
            </a:prstGeom>
            <a:noFill/>
          </p:spPr>
          <p:txBody>
            <a:bodyPr wrap="none" rtlCol="0">
              <a:spAutoFit/>
            </a:bodyPr>
            <a:lstStyle/>
            <a:p>
              <a:r>
                <a:rPr lang="en-US" dirty="0"/>
                <a:t>3 right context words</a:t>
              </a:r>
            </a:p>
          </p:txBody>
        </p:sp>
        <p:sp>
          <p:nvSpPr>
            <p:cNvPr id="72" name="Rectangle 71">
              <a:extLst>
                <a:ext uri="{FF2B5EF4-FFF2-40B4-BE49-F238E27FC236}">
                  <a16:creationId xmlns:a16="http://schemas.microsoft.com/office/drawing/2014/main" id="{7F66C1BC-1554-6243-A003-1A615F13D84B}"/>
                </a:ext>
              </a:extLst>
            </p:cNvPr>
            <p:cNvSpPr/>
            <p:nvPr/>
          </p:nvSpPr>
          <p:spPr>
            <a:xfrm>
              <a:off x="5649639" y="2594157"/>
              <a:ext cx="658201" cy="369332"/>
            </a:xfrm>
            <a:prstGeom prst="rect">
              <a:avLst/>
            </a:prstGeom>
            <a:solidFill>
              <a:schemeClr val="accent1">
                <a:alpha val="40000"/>
              </a:schemeClr>
            </a:solid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5FE28AEE-FF67-5145-8C93-26AAD3BB7DCD}"/>
                </a:ext>
              </a:extLst>
            </p:cNvPr>
            <p:cNvSpPr txBox="1"/>
            <p:nvPr/>
          </p:nvSpPr>
          <p:spPr>
            <a:xfrm>
              <a:off x="5621978" y="3134704"/>
              <a:ext cx="744627" cy="369332"/>
            </a:xfrm>
            <a:prstGeom prst="rect">
              <a:avLst/>
            </a:prstGeom>
            <a:noFill/>
          </p:spPr>
          <p:txBody>
            <a:bodyPr wrap="none" rtlCol="0">
              <a:spAutoFit/>
            </a:bodyPr>
            <a:lstStyle/>
            <a:p>
              <a:r>
                <a:rPr lang="en-US" dirty="0">
                  <a:solidFill>
                    <a:srgbClr val="0070C0"/>
                  </a:solidFill>
                </a:rPr>
                <a:t>target</a:t>
              </a:r>
            </a:p>
          </p:txBody>
        </p:sp>
      </p:grpSp>
      <p:grpSp>
        <p:nvGrpSpPr>
          <p:cNvPr id="79" name="Group 78">
            <a:extLst>
              <a:ext uri="{FF2B5EF4-FFF2-40B4-BE49-F238E27FC236}">
                <a16:creationId xmlns:a16="http://schemas.microsoft.com/office/drawing/2014/main" id="{78800F46-8B2B-BE4E-BAEF-D83AD9ED719B}"/>
              </a:ext>
            </a:extLst>
          </p:cNvPr>
          <p:cNvGrpSpPr/>
          <p:nvPr/>
        </p:nvGrpSpPr>
        <p:grpSpPr>
          <a:xfrm>
            <a:off x="1006037" y="4393988"/>
            <a:ext cx="10124424" cy="915325"/>
            <a:chOff x="1000175" y="3987588"/>
            <a:chExt cx="10124424" cy="915325"/>
          </a:xfrm>
        </p:grpSpPr>
        <p:sp>
          <p:nvSpPr>
            <p:cNvPr id="43" name="TextBox 42">
              <a:extLst>
                <a:ext uri="{FF2B5EF4-FFF2-40B4-BE49-F238E27FC236}">
                  <a16:creationId xmlns:a16="http://schemas.microsoft.com/office/drawing/2014/main" id="{FEA150E3-7703-2140-A4B2-46BBA3371BD5}"/>
                </a:ext>
              </a:extLst>
            </p:cNvPr>
            <p:cNvSpPr txBox="1"/>
            <p:nvPr/>
          </p:nvSpPr>
          <p:spPr>
            <a:xfrm>
              <a:off x="1000175" y="3999262"/>
              <a:ext cx="242374" cy="369332"/>
            </a:xfrm>
            <a:prstGeom prst="rect">
              <a:avLst/>
            </a:prstGeom>
            <a:noFill/>
          </p:spPr>
          <p:txBody>
            <a:bodyPr wrap="none" rtlCol="0">
              <a:spAutoFit/>
            </a:bodyPr>
            <a:lstStyle/>
            <a:p>
              <a:r>
                <a:rPr lang="en-US" dirty="0"/>
                <a:t>I</a:t>
              </a:r>
            </a:p>
          </p:txBody>
        </p:sp>
        <p:sp>
          <p:nvSpPr>
            <p:cNvPr id="44" name="TextBox 43">
              <a:extLst>
                <a:ext uri="{FF2B5EF4-FFF2-40B4-BE49-F238E27FC236}">
                  <a16:creationId xmlns:a16="http://schemas.microsoft.com/office/drawing/2014/main" id="{9DA5865E-C2D0-9F4E-A3D5-341734A4771D}"/>
                </a:ext>
              </a:extLst>
            </p:cNvPr>
            <p:cNvSpPr txBox="1"/>
            <p:nvPr/>
          </p:nvSpPr>
          <p:spPr>
            <a:xfrm>
              <a:off x="1675510" y="3999262"/>
              <a:ext cx="766044" cy="369332"/>
            </a:xfrm>
            <a:prstGeom prst="rect">
              <a:avLst/>
            </a:prstGeom>
            <a:noFill/>
          </p:spPr>
          <p:txBody>
            <a:bodyPr wrap="none" rtlCol="0">
              <a:spAutoFit/>
            </a:bodyPr>
            <a:lstStyle/>
            <a:p>
              <a:r>
                <a:rPr lang="en-US" dirty="0"/>
                <a:t>would</a:t>
              </a:r>
            </a:p>
          </p:txBody>
        </p:sp>
        <p:sp>
          <p:nvSpPr>
            <p:cNvPr id="45" name="TextBox 44">
              <a:extLst>
                <a:ext uri="{FF2B5EF4-FFF2-40B4-BE49-F238E27FC236}">
                  <a16:creationId xmlns:a16="http://schemas.microsoft.com/office/drawing/2014/main" id="{DC1B1ED0-7065-0E4C-8120-F9DFFB9772F5}"/>
                </a:ext>
              </a:extLst>
            </p:cNvPr>
            <p:cNvSpPr txBox="1"/>
            <p:nvPr/>
          </p:nvSpPr>
          <p:spPr>
            <a:xfrm>
              <a:off x="2833484" y="3999262"/>
              <a:ext cx="502638" cy="369332"/>
            </a:xfrm>
            <a:prstGeom prst="rect">
              <a:avLst/>
            </a:prstGeom>
            <a:noFill/>
          </p:spPr>
          <p:txBody>
            <a:bodyPr wrap="none" rtlCol="0">
              <a:spAutoFit/>
            </a:bodyPr>
            <a:lstStyle/>
            <a:p>
              <a:r>
                <a:rPr lang="en-US" dirty="0"/>
                <a:t>like</a:t>
              </a:r>
            </a:p>
          </p:txBody>
        </p:sp>
        <p:sp>
          <p:nvSpPr>
            <p:cNvPr id="46" name="TextBox 45">
              <a:extLst>
                <a:ext uri="{FF2B5EF4-FFF2-40B4-BE49-F238E27FC236}">
                  <a16:creationId xmlns:a16="http://schemas.microsoft.com/office/drawing/2014/main" id="{774C5490-90BA-B844-BB5F-AB42A40F5A35}"/>
                </a:ext>
              </a:extLst>
            </p:cNvPr>
            <p:cNvSpPr txBox="1"/>
            <p:nvPr/>
          </p:nvSpPr>
          <p:spPr>
            <a:xfrm>
              <a:off x="3728052" y="3999262"/>
              <a:ext cx="696024" cy="369332"/>
            </a:xfrm>
            <a:prstGeom prst="rect">
              <a:avLst/>
            </a:prstGeom>
            <a:noFill/>
          </p:spPr>
          <p:txBody>
            <a:bodyPr wrap="none" rtlCol="0">
              <a:spAutoFit/>
            </a:bodyPr>
            <a:lstStyle/>
            <a:p>
              <a:r>
                <a:rPr lang="en-US" dirty="0"/>
                <a:t>some</a:t>
              </a:r>
            </a:p>
          </p:txBody>
        </p:sp>
        <p:sp>
          <p:nvSpPr>
            <p:cNvPr id="47" name="TextBox 46">
              <a:extLst>
                <a:ext uri="{FF2B5EF4-FFF2-40B4-BE49-F238E27FC236}">
                  <a16:creationId xmlns:a16="http://schemas.microsoft.com/office/drawing/2014/main" id="{F672D443-E3B4-AD4C-96C5-6708826FFFB3}"/>
                </a:ext>
              </a:extLst>
            </p:cNvPr>
            <p:cNvSpPr txBox="1"/>
            <p:nvPr/>
          </p:nvSpPr>
          <p:spPr>
            <a:xfrm>
              <a:off x="4733944" y="3999262"/>
              <a:ext cx="836832" cy="369332"/>
            </a:xfrm>
            <a:prstGeom prst="rect">
              <a:avLst/>
            </a:prstGeom>
            <a:noFill/>
          </p:spPr>
          <p:txBody>
            <a:bodyPr wrap="none" rtlCol="0">
              <a:spAutoFit/>
            </a:bodyPr>
            <a:lstStyle/>
            <a:p>
              <a:r>
                <a:rPr lang="en-US" dirty="0"/>
                <a:t>orange</a:t>
              </a:r>
            </a:p>
          </p:txBody>
        </p:sp>
        <p:sp>
          <p:nvSpPr>
            <p:cNvPr id="48" name="TextBox 47">
              <a:extLst>
                <a:ext uri="{FF2B5EF4-FFF2-40B4-BE49-F238E27FC236}">
                  <a16:creationId xmlns:a16="http://schemas.microsoft.com/office/drawing/2014/main" id="{29EA30BD-B532-8249-A754-307DC9A6DE88}"/>
                </a:ext>
              </a:extLst>
            </p:cNvPr>
            <p:cNvSpPr txBox="1"/>
            <p:nvPr/>
          </p:nvSpPr>
          <p:spPr>
            <a:xfrm>
              <a:off x="5683513" y="3993034"/>
              <a:ext cx="627095" cy="369332"/>
            </a:xfrm>
            <a:prstGeom prst="rect">
              <a:avLst/>
            </a:prstGeom>
            <a:noFill/>
          </p:spPr>
          <p:txBody>
            <a:bodyPr wrap="none" rtlCol="0">
              <a:spAutoFit/>
            </a:bodyPr>
            <a:lstStyle/>
            <a:p>
              <a:r>
                <a:rPr lang="en-US" dirty="0"/>
                <a:t>juice</a:t>
              </a:r>
            </a:p>
          </p:txBody>
        </p:sp>
        <p:sp>
          <p:nvSpPr>
            <p:cNvPr id="49" name="TextBox 48">
              <a:extLst>
                <a:ext uri="{FF2B5EF4-FFF2-40B4-BE49-F238E27FC236}">
                  <a16:creationId xmlns:a16="http://schemas.microsoft.com/office/drawing/2014/main" id="{80891C44-279E-9347-A72D-761B16AC67B1}"/>
                </a:ext>
              </a:extLst>
            </p:cNvPr>
            <p:cNvSpPr txBox="1"/>
            <p:nvPr/>
          </p:nvSpPr>
          <p:spPr>
            <a:xfrm>
              <a:off x="6578081" y="3993034"/>
              <a:ext cx="601447" cy="369332"/>
            </a:xfrm>
            <a:prstGeom prst="rect">
              <a:avLst/>
            </a:prstGeom>
            <a:noFill/>
          </p:spPr>
          <p:txBody>
            <a:bodyPr wrap="none" rtlCol="0">
              <a:spAutoFit/>
            </a:bodyPr>
            <a:lstStyle/>
            <a:p>
              <a:r>
                <a:rPr lang="en-US" dirty="0"/>
                <a:t>with</a:t>
              </a:r>
            </a:p>
          </p:txBody>
        </p:sp>
        <p:sp>
          <p:nvSpPr>
            <p:cNvPr id="50" name="TextBox 49">
              <a:extLst>
                <a:ext uri="{FF2B5EF4-FFF2-40B4-BE49-F238E27FC236}">
                  <a16:creationId xmlns:a16="http://schemas.microsoft.com/office/drawing/2014/main" id="{70974B3A-06B5-6341-A82F-5640E34D1817}"/>
                </a:ext>
              </a:extLst>
            </p:cNvPr>
            <p:cNvSpPr txBox="1"/>
            <p:nvPr/>
          </p:nvSpPr>
          <p:spPr>
            <a:xfrm>
              <a:off x="7400685" y="3993034"/>
              <a:ext cx="696024" cy="369332"/>
            </a:xfrm>
            <a:prstGeom prst="rect">
              <a:avLst/>
            </a:prstGeom>
            <a:noFill/>
          </p:spPr>
          <p:txBody>
            <a:bodyPr wrap="none" rtlCol="0">
              <a:spAutoFit/>
            </a:bodyPr>
            <a:lstStyle/>
            <a:p>
              <a:r>
                <a:rPr lang="en-US" dirty="0"/>
                <a:t>some</a:t>
              </a:r>
            </a:p>
          </p:txBody>
        </p:sp>
        <p:sp>
          <p:nvSpPr>
            <p:cNvPr id="51" name="TextBox 50">
              <a:extLst>
                <a:ext uri="{FF2B5EF4-FFF2-40B4-BE49-F238E27FC236}">
                  <a16:creationId xmlns:a16="http://schemas.microsoft.com/office/drawing/2014/main" id="{99748A34-7B86-F74A-8EC9-4A2CC76185A1}"/>
                </a:ext>
              </a:extLst>
            </p:cNvPr>
            <p:cNvSpPr txBox="1"/>
            <p:nvPr/>
          </p:nvSpPr>
          <p:spPr>
            <a:xfrm>
              <a:off x="8309987" y="3993034"/>
              <a:ext cx="714363" cy="369332"/>
            </a:xfrm>
            <a:prstGeom prst="rect">
              <a:avLst/>
            </a:prstGeom>
            <a:noFill/>
          </p:spPr>
          <p:txBody>
            <a:bodyPr wrap="none" rtlCol="0">
              <a:spAutoFit/>
            </a:bodyPr>
            <a:lstStyle/>
            <a:p>
              <a:r>
                <a:rPr lang="en-US" dirty="0"/>
                <a:t>white</a:t>
              </a:r>
            </a:p>
          </p:txBody>
        </p:sp>
        <p:sp>
          <p:nvSpPr>
            <p:cNvPr id="52" name="TextBox 51">
              <a:extLst>
                <a:ext uri="{FF2B5EF4-FFF2-40B4-BE49-F238E27FC236}">
                  <a16:creationId xmlns:a16="http://schemas.microsoft.com/office/drawing/2014/main" id="{744EE588-DB89-C240-88A4-CC60141E9F69}"/>
                </a:ext>
              </a:extLst>
            </p:cNvPr>
            <p:cNvSpPr txBox="1"/>
            <p:nvPr/>
          </p:nvSpPr>
          <p:spPr>
            <a:xfrm>
              <a:off x="9159910" y="3993034"/>
              <a:ext cx="1095043" cy="369332"/>
            </a:xfrm>
            <a:prstGeom prst="rect">
              <a:avLst/>
            </a:prstGeom>
            <a:noFill/>
          </p:spPr>
          <p:txBody>
            <a:bodyPr wrap="none" rtlCol="0">
              <a:spAutoFit/>
            </a:bodyPr>
            <a:lstStyle/>
            <a:p>
              <a:r>
                <a:rPr lang="en-US" dirty="0"/>
                <a:t>chocolate</a:t>
              </a:r>
            </a:p>
          </p:txBody>
        </p:sp>
        <p:sp>
          <p:nvSpPr>
            <p:cNvPr id="53" name="TextBox 52">
              <a:extLst>
                <a:ext uri="{FF2B5EF4-FFF2-40B4-BE49-F238E27FC236}">
                  <a16:creationId xmlns:a16="http://schemas.microsoft.com/office/drawing/2014/main" id="{C3842889-8F87-F749-890C-548309D80A81}"/>
                </a:ext>
              </a:extLst>
            </p:cNvPr>
            <p:cNvSpPr txBox="1"/>
            <p:nvPr/>
          </p:nvSpPr>
          <p:spPr>
            <a:xfrm>
              <a:off x="10456980" y="3993034"/>
              <a:ext cx="667619" cy="369332"/>
            </a:xfrm>
            <a:prstGeom prst="rect">
              <a:avLst/>
            </a:prstGeom>
            <a:noFill/>
          </p:spPr>
          <p:txBody>
            <a:bodyPr wrap="none" rtlCol="0">
              <a:spAutoFit/>
            </a:bodyPr>
            <a:lstStyle/>
            <a:p>
              <a:r>
                <a:rPr lang="en-US" dirty="0"/>
                <a:t>chips</a:t>
              </a:r>
            </a:p>
          </p:txBody>
        </p:sp>
        <p:sp>
          <p:nvSpPr>
            <p:cNvPr id="54" name="Rectangle 53">
              <a:extLst>
                <a:ext uri="{FF2B5EF4-FFF2-40B4-BE49-F238E27FC236}">
                  <a16:creationId xmlns:a16="http://schemas.microsoft.com/office/drawing/2014/main" id="{70D40557-FF7D-B84F-BBDB-12EAFBD95C4F}"/>
                </a:ext>
              </a:extLst>
            </p:cNvPr>
            <p:cNvSpPr/>
            <p:nvPr/>
          </p:nvSpPr>
          <p:spPr>
            <a:xfrm>
              <a:off x="4696480" y="3993034"/>
              <a:ext cx="851472" cy="369332"/>
            </a:xfrm>
            <a:prstGeom prst="rect">
              <a:avLst/>
            </a:prstGeom>
            <a:solidFill>
              <a:srgbClr val="FFC000">
                <a:alpha val="40000"/>
              </a:srgbClr>
            </a:solidFill>
            <a:ln>
              <a:solidFill>
                <a:srgbClr val="FFC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C7121BE-CA65-4C4C-854F-76C3F74EE580}"/>
                </a:ext>
              </a:extLst>
            </p:cNvPr>
            <p:cNvSpPr/>
            <p:nvPr/>
          </p:nvSpPr>
          <p:spPr>
            <a:xfrm>
              <a:off x="6501899" y="3993034"/>
              <a:ext cx="677629" cy="369332"/>
            </a:xfrm>
            <a:prstGeom prst="rect">
              <a:avLst/>
            </a:prstGeom>
            <a:solidFill>
              <a:srgbClr val="FFC000">
                <a:alpha val="40000"/>
              </a:srgbClr>
            </a:solidFill>
            <a:ln>
              <a:solidFill>
                <a:srgbClr val="FFC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18861D3-870C-3C4D-B6D1-E68236D37ED7}"/>
                </a:ext>
              </a:extLst>
            </p:cNvPr>
            <p:cNvSpPr txBox="1"/>
            <p:nvPr/>
          </p:nvSpPr>
          <p:spPr>
            <a:xfrm>
              <a:off x="3566562" y="4533581"/>
              <a:ext cx="2048381" cy="369332"/>
            </a:xfrm>
            <a:prstGeom prst="rect">
              <a:avLst/>
            </a:prstGeom>
            <a:noFill/>
          </p:spPr>
          <p:txBody>
            <a:bodyPr wrap="none" rtlCol="0">
              <a:spAutoFit/>
            </a:bodyPr>
            <a:lstStyle/>
            <a:p>
              <a:r>
                <a:rPr lang="en-US" dirty="0"/>
                <a:t>1 left context words</a:t>
              </a:r>
            </a:p>
          </p:txBody>
        </p:sp>
        <p:sp>
          <p:nvSpPr>
            <p:cNvPr id="57" name="TextBox 56">
              <a:extLst>
                <a:ext uri="{FF2B5EF4-FFF2-40B4-BE49-F238E27FC236}">
                  <a16:creationId xmlns:a16="http://schemas.microsoft.com/office/drawing/2014/main" id="{27365FAA-7296-9346-9852-E683138EAD92}"/>
                </a:ext>
              </a:extLst>
            </p:cNvPr>
            <p:cNvSpPr txBox="1"/>
            <p:nvPr/>
          </p:nvSpPr>
          <p:spPr>
            <a:xfrm>
              <a:off x="6578081" y="4533581"/>
              <a:ext cx="2173352" cy="369332"/>
            </a:xfrm>
            <a:prstGeom prst="rect">
              <a:avLst/>
            </a:prstGeom>
            <a:noFill/>
          </p:spPr>
          <p:txBody>
            <a:bodyPr wrap="none" rtlCol="0">
              <a:spAutoFit/>
            </a:bodyPr>
            <a:lstStyle/>
            <a:p>
              <a:r>
                <a:rPr lang="en-US" dirty="0"/>
                <a:t>1 right context words</a:t>
              </a:r>
            </a:p>
          </p:txBody>
        </p:sp>
        <p:sp>
          <p:nvSpPr>
            <p:cNvPr id="74" name="Rectangle 73">
              <a:extLst>
                <a:ext uri="{FF2B5EF4-FFF2-40B4-BE49-F238E27FC236}">
                  <a16:creationId xmlns:a16="http://schemas.microsoft.com/office/drawing/2014/main" id="{3C617399-68B2-F940-A116-9237FDFFBFFB}"/>
                </a:ext>
              </a:extLst>
            </p:cNvPr>
            <p:cNvSpPr/>
            <p:nvPr/>
          </p:nvSpPr>
          <p:spPr>
            <a:xfrm>
              <a:off x="5691685" y="3987588"/>
              <a:ext cx="658201" cy="369332"/>
            </a:xfrm>
            <a:prstGeom prst="rect">
              <a:avLst/>
            </a:prstGeom>
            <a:solidFill>
              <a:schemeClr val="accent1">
                <a:alpha val="40000"/>
              </a:schemeClr>
            </a:solid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A45E7BB-6B3C-B448-92C4-F5ADFC196761}"/>
                </a:ext>
              </a:extLst>
            </p:cNvPr>
            <p:cNvSpPr txBox="1"/>
            <p:nvPr/>
          </p:nvSpPr>
          <p:spPr>
            <a:xfrm>
              <a:off x="5664024" y="4528135"/>
              <a:ext cx="744627" cy="369332"/>
            </a:xfrm>
            <a:prstGeom prst="rect">
              <a:avLst/>
            </a:prstGeom>
            <a:noFill/>
          </p:spPr>
          <p:txBody>
            <a:bodyPr wrap="none" rtlCol="0">
              <a:spAutoFit/>
            </a:bodyPr>
            <a:lstStyle/>
            <a:p>
              <a:r>
                <a:rPr lang="en-US" dirty="0">
                  <a:solidFill>
                    <a:srgbClr val="0070C0"/>
                  </a:solidFill>
                </a:rPr>
                <a:t>target</a:t>
              </a:r>
            </a:p>
          </p:txBody>
        </p:sp>
      </p:grpSp>
    </p:spTree>
    <p:extLst>
      <p:ext uri="{BB962C8B-B14F-4D97-AF65-F5344CB8AC3E}">
        <p14:creationId xmlns:p14="http://schemas.microsoft.com/office/powerpoint/2010/main" val="11990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blinds(horizontal)">
                                      <p:cBhvr>
                                        <p:cTn id="31" dur="5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blinds(horizontal)">
                                      <p:cBhvr>
                                        <p:cTn id="3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7FAC-E39D-BD48-B2C7-62709F752D22}"/>
              </a:ext>
            </a:extLst>
          </p:cNvPr>
          <p:cNvSpPr>
            <a:spLocks noGrp="1"/>
          </p:cNvSpPr>
          <p:nvPr>
            <p:ph type="title"/>
          </p:nvPr>
        </p:nvSpPr>
        <p:spPr>
          <a:xfrm>
            <a:off x="838200" y="365126"/>
            <a:ext cx="10515600" cy="88924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Connection to RNN-based language model</a:t>
            </a:r>
          </a:p>
        </p:txBody>
      </p:sp>
      <p:sp>
        <p:nvSpPr>
          <p:cNvPr id="4" name="Date Placeholder 3">
            <a:extLst>
              <a:ext uri="{FF2B5EF4-FFF2-40B4-BE49-F238E27FC236}">
                <a16:creationId xmlns:a16="http://schemas.microsoft.com/office/drawing/2014/main" id="{8E74D74B-E0F8-6047-B379-207C43A67607}"/>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A2036F41-DAA5-D241-887C-43F28878F9FA}"/>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CDD65C3F-9350-D547-B7C6-411EFBF352B6}"/>
              </a:ext>
            </a:extLst>
          </p:cNvPr>
          <p:cNvSpPr>
            <a:spLocks noGrp="1"/>
          </p:cNvSpPr>
          <p:nvPr>
            <p:ph type="sldNum" sz="quarter" idx="12"/>
          </p:nvPr>
        </p:nvSpPr>
        <p:spPr/>
        <p:txBody>
          <a:bodyPr/>
          <a:lstStyle/>
          <a:p>
            <a:fld id="{C5E58D30-4ED1-5B49-9F4E-015BAF999FD1}" type="slidenum">
              <a:rPr lang="en-US" smtClean="0"/>
              <a:t>16</a:t>
            </a:fld>
            <a:endParaRPr lang="en-US"/>
          </a:p>
        </p:txBody>
      </p:sp>
      <p:pic>
        <p:nvPicPr>
          <p:cNvPr id="7" name="Picture 6">
            <a:extLst>
              <a:ext uri="{FF2B5EF4-FFF2-40B4-BE49-F238E27FC236}">
                <a16:creationId xmlns:a16="http://schemas.microsoft.com/office/drawing/2014/main" id="{E0E35B8B-5CE7-E141-8EFB-5993CA39AF6E}"/>
              </a:ext>
            </a:extLst>
          </p:cNvPr>
          <p:cNvPicPr>
            <a:picLocks noChangeAspect="1"/>
          </p:cNvPicPr>
          <p:nvPr/>
        </p:nvPicPr>
        <p:blipFill>
          <a:blip r:embed="rId2"/>
          <a:stretch>
            <a:fillRect/>
          </a:stretch>
        </p:blipFill>
        <p:spPr>
          <a:xfrm>
            <a:off x="11130461" y="150494"/>
            <a:ext cx="910525" cy="632918"/>
          </a:xfrm>
          <a:prstGeom prst="rect">
            <a:avLst/>
          </a:prstGeom>
        </p:spPr>
      </p:pic>
      <p:grpSp>
        <p:nvGrpSpPr>
          <p:cNvPr id="8" name="Group 7">
            <a:extLst>
              <a:ext uri="{FF2B5EF4-FFF2-40B4-BE49-F238E27FC236}">
                <a16:creationId xmlns:a16="http://schemas.microsoft.com/office/drawing/2014/main" id="{6851BCB2-A385-924F-A4C6-5778F9743BE8}"/>
              </a:ext>
            </a:extLst>
          </p:cNvPr>
          <p:cNvGrpSpPr/>
          <p:nvPr/>
        </p:nvGrpSpPr>
        <p:grpSpPr>
          <a:xfrm>
            <a:off x="1781505" y="1970061"/>
            <a:ext cx="424988" cy="2513682"/>
            <a:chOff x="1781505" y="1970061"/>
            <a:chExt cx="424988" cy="251368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1671A7-2AAC-B944-8687-26534CAAB93D}"/>
                    </a:ext>
                  </a:extLst>
                </p:cNvPr>
                <p:cNvSpPr txBox="1"/>
                <p:nvPr/>
              </p:nvSpPr>
              <p:spPr>
                <a:xfrm>
                  <a:off x="1781505" y="4268299"/>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8" name="TextBox 7">
                  <a:extLst>
                    <a:ext uri="{FF2B5EF4-FFF2-40B4-BE49-F238E27FC236}">
                      <a16:creationId xmlns:a16="http://schemas.microsoft.com/office/drawing/2014/main" id="{A6E0011C-A2B0-134D-A480-16F4E7536F7D}"/>
                    </a:ext>
                  </a:extLst>
                </p:cNvPr>
                <p:cNvSpPr txBox="1">
                  <a:spLocks noRot="1" noChangeAspect="1" noMove="1" noResize="1" noEditPoints="1" noAdjustHandles="1" noChangeArrowheads="1" noChangeShapeType="1" noTextEdit="1"/>
                </p:cNvSpPr>
                <p:nvPr/>
              </p:nvSpPr>
              <p:spPr>
                <a:xfrm>
                  <a:off x="1781505" y="4268299"/>
                  <a:ext cx="421206" cy="215444"/>
                </a:xfrm>
                <a:prstGeom prst="rect">
                  <a:avLst/>
                </a:prstGeom>
                <a:blipFill>
                  <a:blip r:embed="rId4"/>
                  <a:stretch>
                    <a:fillRect l="-2941" r="-2941"/>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FC165153-1495-3A48-B805-578C618FFA03}"/>
                </a:ext>
              </a:extLst>
            </p:cNvPr>
            <p:cNvSpPr/>
            <p:nvPr/>
          </p:nvSpPr>
          <p:spPr>
            <a:xfrm>
              <a:off x="1881495" y="2767016"/>
              <a:ext cx="221226" cy="81970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7C952E8-BDB9-3F47-95EC-C0DFD072027C}"/>
                </a:ext>
              </a:extLst>
            </p:cNvPr>
            <p:cNvSpPr/>
            <p:nvPr/>
          </p:nvSpPr>
          <p:spPr>
            <a:xfrm>
              <a:off x="1907305" y="279696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7E93D7-E123-2041-980C-CE3E1E3E0825}"/>
                </a:ext>
              </a:extLst>
            </p:cNvPr>
            <p:cNvSpPr/>
            <p:nvPr/>
          </p:nvSpPr>
          <p:spPr>
            <a:xfrm>
              <a:off x="1907305" y="299582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4C89935-4299-974C-B179-717E6A8B4ED3}"/>
                </a:ext>
              </a:extLst>
            </p:cNvPr>
            <p:cNvSpPr/>
            <p:nvPr/>
          </p:nvSpPr>
          <p:spPr>
            <a:xfrm>
              <a:off x="1907305" y="3193080"/>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7920E7-CDEF-1642-B4E4-095402DF58F4}"/>
                </a:ext>
              </a:extLst>
            </p:cNvPr>
            <p:cNvSpPr/>
            <p:nvPr/>
          </p:nvSpPr>
          <p:spPr>
            <a:xfrm>
              <a:off x="1907305" y="3378186"/>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642AB45-7A56-A042-8B26-897B0DE36D32}"/>
                </a:ext>
              </a:extLst>
            </p:cNvPr>
            <p:cNvCxnSpPr>
              <a:stCxn id="9" idx="0"/>
              <a:endCxn id="10" idx="2"/>
            </p:cNvCxnSpPr>
            <p:nvPr/>
          </p:nvCxnSpPr>
          <p:spPr>
            <a:xfrm flipV="1">
              <a:off x="1992108" y="3586716"/>
              <a:ext cx="0" cy="681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237337-80E2-1644-BB6F-A17AFA733D25}"/>
                </a:ext>
              </a:extLst>
            </p:cNvPr>
            <p:cNvCxnSpPr>
              <a:cxnSpLocks/>
              <a:stCxn id="10" idx="0"/>
              <a:endCxn id="17" idx="2"/>
            </p:cNvCxnSpPr>
            <p:nvPr/>
          </p:nvCxnSpPr>
          <p:spPr>
            <a:xfrm flipV="1">
              <a:off x="1992108" y="2185505"/>
              <a:ext cx="1891" cy="581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42CF81C-0546-8E48-B72E-59C3A754187B}"/>
                    </a:ext>
                  </a:extLst>
                </p:cNvPr>
                <p:cNvSpPr txBox="1"/>
                <p:nvPr/>
              </p:nvSpPr>
              <p:spPr>
                <a:xfrm>
                  <a:off x="1781505" y="1970061"/>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oMath>
                    </m:oMathPara>
                  </a14:m>
                  <a:endParaRPr lang="en-US" sz="1400" dirty="0"/>
                </a:p>
              </p:txBody>
            </p:sp>
          </mc:Choice>
          <mc:Fallback xmlns="">
            <p:sp>
              <p:nvSpPr>
                <p:cNvPr id="20" name="TextBox 19">
                  <a:extLst>
                    <a:ext uri="{FF2B5EF4-FFF2-40B4-BE49-F238E27FC236}">
                      <a16:creationId xmlns:a16="http://schemas.microsoft.com/office/drawing/2014/main" id="{D329E281-6665-E746-BC45-DDA234B489FB}"/>
                    </a:ext>
                  </a:extLst>
                </p:cNvPr>
                <p:cNvSpPr txBox="1">
                  <a:spLocks noRot="1" noChangeAspect="1" noMove="1" noResize="1" noEditPoints="1" noAdjustHandles="1" noChangeArrowheads="1" noChangeShapeType="1" noTextEdit="1"/>
                </p:cNvSpPr>
                <p:nvPr/>
              </p:nvSpPr>
              <p:spPr>
                <a:xfrm>
                  <a:off x="1781505" y="1970061"/>
                  <a:ext cx="424988" cy="215444"/>
                </a:xfrm>
                <a:prstGeom prst="rect">
                  <a:avLst/>
                </a:prstGeom>
                <a:blipFill>
                  <a:blip r:embed="rId5"/>
                  <a:stretch>
                    <a:fillRect l="-8571" t="-22222" b="-22222"/>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B23A34D8-18F3-D64E-A73D-769A8E6A5DFA}"/>
              </a:ext>
            </a:extLst>
          </p:cNvPr>
          <p:cNvGrpSpPr/>
          <p:nvPr/>
        </p:nvGrpSpPr>
        <p:grpSpPr>
          <a:xfrm>
            <a:off x="2805775" y="1970061"/>
            <a:ext cx="424988" cy="2513682"/>
            <a:chOff x="2805775" y="1970061"/>
            <a:chExt cx="424988" cy="2513682"/>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51D1077-8EF0-D449-8D64-5E3384932734}"/>
                    </a:ext>
                  </a:extLst>
                </p:cNvPr>
                <p:cNvSpPr txBox="1"/>
                <p:nvPr/>
              </p:nvSpPr>
              <p:spPr>
                <a:xfrm>
                  <a:off x="2805775" y="4268299"/>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21" name="TextBox 20">
                  <a:extLst>
                    <a:ext uri="{FF2B5EF4-FFF2-40B4-BE49-F238E27FC236}">
                      <a16:creationId xmlns:a16="http://schemas.microsoft.com/office/drawing/2014/main" id="{6FD19377-A451-974D-8414-EDDD38922FF7}"/>
                    </a:ext>
                  </a:extLst>
                </p:cNvPr>
                <p:cNvSpPr txBox="1">
                  <a:spLocks noRot="1" noChangeAspect="1" noMove="1" noResize="1" noEditPoints="1" noAdjustHandles="1" noChangeArrowheads="1" noChangeShapeType="1" noTextEdit="1"/>
                </p:cNvSpPr>
                <p:nvPr/>
              </p:nvSpPr>
              <p:spPr>
                <a:xfrm>
                  <a:off x="2805775" y="4268299"/>
                  <a:ext cx="421206" cy="215444"/>
                </a:xfrm>
                <a:prstGeom prst="rect">
                  <a:avLst/>
                </a:prstGeom>
                <a:blipFill>
                  <a:blip r:embed="rId6"/>
                  <a:stretch>
                    <a:fillRect l="-5882"/>
                  </a:stretch>
                </a:blipFill>
              </p:spPr>
              <p:txBody>
                <a:bodyPr/>
                <a:lstStyle/>
                <a:p>
                  <a:r>
                    <a:rPr lang="en-US">
                      <a:noFill/>
                    </a:rPr>
                    <a:t> </a:t>
                  </a:r>
                </a:p>
              </p:txBody>
            </p:sp>
          </mc:Fallback>
        </mc:AlternateContent>
        <p:sp>
          <p:nvSpPr>
            <p:cNvPr id="20" name="Rounded Rectangle 19">
              <a:extLst>
                <a:ext uri="{FF2B5EF4-FFF2-40B4-BE49-F238E27FC236}">
                  <a16:creationId xmlns:a16="http://schemas.microsoft.com/office/drawing/2014/main" id="{47E09BFB-DB1E-4749-BEBB-E3F2EDC89541}"/>
                </a:ext>
              </a:extLst>
            </p:cNvPr>
            <p:cNvSpPr/>
            <p:nvPr/>
          </p:nvSpPr>
          <p:spPr>
            <a:xfrm>
              <a:off x="2905765" y="2767016"/>
              <a:ext cx="221226" cy="81970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F9C526F-56EC-9744-9A6D-EDAD8CE9B40B}"/>
                </a:ext>
              </a:extLst>
            </p:cNvPr>
            <p:cNvSpPr/>
            <p:nvPr/>
          </p:nvSpPr>
          <p:spPr>
            <a:xfrm>
              <a:off x="2931575" y="279696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58BB04B-5E7E-664D-BA7F-A4B1B7A33926}"/>
                </a:ext>
              </a:extLst>
            </p:cNvPr>
            <p:cNvSpPr/>
            <p:nvPr/>
          </p:nvSpPr>
          <p:spPr>
            <a:xfrm>
              <a:off x="2931575" y="299582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810FE1-3659-1C44-BBE1-FFEBBFCCA418}"/>
                </a:ext>
              </a:extLst>
            </p:cNvPr>
            <p:cNvSpPr/>
            <p:nvPr/>
          </p:nvSpPr>
          <p:spPr>
            <a:xfrm>
              <a:off x="2931575" y="3193080"/>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976B367-72A5-9048-987D-04A42E20B79F}"/>
                </a:ext>
              </a:extLst>
            </p:cNvPr>
            <p:cNvSpPr/>
            <p:nvPr/>
          </p:nvSpPr>
          <p:spPr>
            <a:xfrm>
              <a:off x="2931575" y="3378186"/>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DE984CC-2730-484C-8997-31FE7554A870}"/>
                </a:ext>
              </a:extLst>
            </p:cNvPr>
            <p:cNvCxnSpPr>
              <a:stCxn id="19" idx="0"/>
              <a:endCxn id="20" idx="2"/>
            </p:cNvCxnSpPr>
            <p:nvPr/>
          </p:nvCxnSpPr>
          <p:spPr>
            <a:xfrm flipV="1">
              <a:off x="3016378" y="3586716"/>
              <a:ext cx="0" cy="681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559C46-20C0-5340-B79B-D70F10A54A52}"/>
                </a:ext>
              </a:extLst>
            </p:cNvPr>
            <p:cNvCxnSpPr>
              <a:cxnSpLocks/>
              <a:stCxn id="20" idx="0"/>
              <a:endCxn id="27" idx="2"/>
            </p:cNvCxnSpPr>
            <p:nvPr/>
          </p:nvCxnSpPr>
          <p:spPr>
            <a:xfrm flipV="1">
              <a:off x="3016378" y="2185505"/>
              <a:ext cx="1891" cy="581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EAED58A-8ED9-5D46-AD6A-FB7845FB8E2E}"/>
                    </a:ext>
                  </a:extLst>
                </p:cNvPr>
                <p:cNvSpPr txBox="1"/>
                <p:nvPr/>
              </p:nvSpPr>
              <p:spPr>
                <a:xfrm>
                  <a:off x="2805775" y="1970061"/>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oMath>
                    </m:oMathPara>
                  </a14:m>
                  <a:endParaRPr lang="en-US" sz="1400" dirty="0"/>
                </a:p>
              </p:txBody>
            </p:sp>
          </mc:Choice>
          <mc:Fallback xmlns="">
            <p:sp>
              <p:nvSpPr>
                <p:cNvPr id="29" name="TextBox 28">
                  <a:extLst>
                    <a:ext uri="{FF2B5EF4-FFF2-40B4-BE49-F238E27FC236}">
                      <a16:creationId xmlns:a16="http://schemas.microsoft.com/office/drawing/2014/main" id="{4207A595-D8A3-7848-AC3D-2AC3DF0045E7}"/>
                    </a:ext>
                  </a:extLst>
                </p:cNvPr>
                <p:cNvSpPr txBox="1">
                  <a:spLocks noRot="1" noChangeAspect="1" noMove="1" noResize="1" noEditPoints="1" noAdjustHandles="1" noChangeArrowheads="1" noChangeShapeType="1" noTextEdit="1"/>
                </p:cNvSpPr>
                <p:nvPr/>
              </p:nvSpPr>
              <p:spPr>
                <a:xfrm>
                  <a:off x="2805775" y="1970061"/>
                  <a:ext cx="424988" cy="215444"/>
                </a:xfrm>
                <a:prstGeom prst="rect">
                  <a:avLst/>
                </a:prstGeom>
                <a:blipFill>
                  <a:blip r:embed="rId7"/>
                  <a:stretch>
                    <a:fillRect l="-8824" t="-22222" r="-2941" b="-22222"/>
                  </a:stretch>
                </a:blipFill>
              </p:spPr>
              <p:txBody>
                <a:bodyPr/>
                <a:lstStyle/>
                <a:p>
                  <a:r>
                    <a:rPr lang="en-US">
                      <a:noFill/>
                    </a:rPr>
                    <a:t> </a:t>
                  </a:r>
                </a:p>
              </p:txBody>
            </p:sp>
          </mc:Fallback>
        </mc:AlternateContent>
      </p:grpSp>
      <p:cxnSp>
        <p:nvCxnSpPr>
          <p:cNvPr id="28" name="Straight Arrow Connector 27">
            <a:extLst>
              <a:ext uri="{FF2B5EF4-FFF2-40B4-BE49-F238E27FC236}">
                <a16:creationId xmlns:a16="http://schemas.microsoft.com/office/drawing/2014/main" id="{BADCCF54-C18E-694E-BC1E-05541E0738E2}"/>
              </a:ext>
            </a:extLst>
          </p:cNvPr>
          <p:cNvCxnSpPr>
            <a:cxnSpLocks/>
            <a:stCxn id="10" idx="3"/>
            <a:endCxn id="20" idx="1"/>
          </p:cNvCxnSpPr>
          <p:nvPr/>
        </p:nvCxnSpPr>
        <p:spPr>
          <a:xfrm>
            <a:off x="2102721" y="3176866"/>
            <a:ext cx="8030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D5B9665-2E1C-8B4C-943D-21A6D2A6837B}"/>
                  </a:ext>
                </a:extLst>
              </p:cNvPr>
              <p:cNvSpPr txBox="1"/>
              <p:nvPr/>
            </p:nvSpPr>
            <p:spPr>
              <a:xfrm>
                <a:off x="2289405" y="2908492"/>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&lt;1&gt;</m:t>
                          </m:r>
                        </m:sup>
                      </m:sSup>
                    </m:oMath>
                  </m:oMathPara>
                </a14:m>
                <a:endParaRPr lang="en-US" sz="1400" dirty="0"/>
              </a:p>
            </p:txBody>
          </p:sp>
        </mc:Choice>
        <mc:Fallback xmlns="">
          <p:sp>
            <p:nvSpPr>
              <p:cNvPr id="29" name="TextBox 28">
                <a:extLst>
                  <a:ext uri="{FF2B5EF4-FFF2-40B4-BE49-F238E27FC236}">
                    <a16:creationId xmlns:a16="http://schemas.microsoft.com/office/drawing/2014/main" id="{0D5B9665-2E1C-8B4C-943D-21A6D2A6837B}"/>
                  </a:ext>
                </a:extLst>
              </p:cNvPr>
              <p:cNvSpPr txBox="1">
                <a:spLocks noRot="1" noChangeAspect="1" noMove="1" noResize="1" noEditPoints="1" noAdjustHandles="1" noChangeArrowheads="1" noChangeShapeType="1" noTextEdit="1"/>
              </p:cNvSpPr>
              <p:nvPr/>
            </p:nvSpPr>
            <p:spPr>
              <a:xfrm>
                <a:off x="2289405" y="2908492"/>
                <a:ext cx="418961" cy="215444"/>
              </a:xfrm>
              <a:prstGeom prst="rect">
                <a:avLst/>
              </a:prstGeom>
              <a:blipFill>
                <a:blip r:embed="rId8"/>
                <a:stretch>
                  <a:fillRect l="-6061" r="-3030"/>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5EECCB7E-2E0C-3649-9B5D-186B10477174}"/>
              </a:ext>
            </a:extLst>
          </p:cNvPr>
          <p:cNvGrpSpPr/>
          <p:nvPr/>
        </p:nvGrpSpPr>
        <p:grpSpPr>
          <a:xfrm>
            <a:off x="3823508" y="1970061"/>
            <a:ext cx="424988" cy="2513682"/>
            <a:chOff x="3823508" y="1970061"/>
            <a:chExt cx="424988" cy="2513682"/>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7534AB7-C3F1-2741-B8C3-EF10C92460F6}"/>
                    </a:ext>
                  </a:extLst>
                </p:cNvPr>
                <p:cNvSpPr txBox="1"/>
                <p:nvPr/>
              </p:nvSpPr>
              <p:spPr>
                <a:xfrm>
                  <a:off x="3823508" y="4268299"/>
                  <a:ext cx="421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34" name="TextBox 33">
                  <a:extLst>
                    <a:ext uri="{FF2B5EF4-FFF2-40B4-BE49-F238E27FC236}">
                      <a16:creationId xmlns:a16="http://schemas.microsoft.com/office/drawing/2014/main" id="{E90D1560-B976-CB45-A8FF-8204965ABDC5}"/>
                    </a:ext>
                  </a:extLst>
                </p:cNvPr>
                <p:cNvSpPr txBox="1">
                  <a:spLocks noRot="1" noChangeAspect="1" noMove="1" noResize="1" noEditPoints="1" noAdjustHandles="1" noChangeArrowheads="1" noChangeShapeType="1" noTextEdit="1"/>
                </p:cNvSpPr>
                <p:nvPr/>
              </p:nvSpPr>
              <p:spPr>
                <a:xfrm>
                  <a:off x="3823508" y="4268299"/>
                  <a:ext cx="421206" cy="215444"/>
                </a:xfrm>
                <a:prstGeom prst="rect">
                  <a:avLst/>
                </a:prstGeom>
                <a:blipFill>
                  <a:blip r:embed="rId9"/>
                  <a:stretch>
                    <a:fillRect l="-2941" r="-2941"/>
                  </a:stretch>
                </a:blipFill>
              </p:spPr>
              <p:txBody>
                <a:bodyPr/>
                <a:lstStyle/>
                <a:p>
                  <a:r>
                    <a:rPr lang="en-US">
                      <a:noFill/>
                    </a:rPr>
                    <a:t> </a:t>
                  </a:r>
                </a:p>
              </p:txBody>
            </p:sp>
          </mc:Fallback>
        </mc:AlternateContent>
        <p:sp>
          <p:nvSpPr>
            <p:cNvPr id="32" name="Rounded Rectangle 31">
              <a:extLst>
                <a:ext uri="{FF2B5EF4-FFF2-40B4-BE49-F238E27FC236}">
                  <a16:creationId xmlns:a16="http://schemas.microsoft.com/office/drawing/2014/main" id="{7E44ECF7-DA35-954C-B8E8-B17468146F21}"/>
                </a:ext>
              </a:extLst>
            </p:cNvPr>
            <p:cNvSpPr/>
            <p:nvPr/>
          </p:nvSpPr>
          <p:spPr>
            <a:xfrm>
              <a:off x="3923498" y="2767016"/>
              <a:ext cx="221226" cy="81970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4F469F8-61F0-3343-A0B6-BD209924530B}"/>
                </a:ext>
              </a:extLst>
            </p:cNvPr>
            <p:cNvSpPr/>
            <p:nvPr/>
          </p:nvSpPr>
          <p:spPr>
            <a:xfrm>
              <a:off x="3949308" y="279696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6CFA7D7-082C-9748-93A6-0A64F77F9868}"/>
                </a:ext>
              </a:extLst>
            </p:cNvPr>
            <p:cNvSpPr/>
            <p:nvPr/>
          </p:nvSpPr>
          <p:spPr>
            <a:xfrm>
              <a:off x="3949308" y="2995821"/>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6CB4A9-3996-934B-9620-EE816F3F7285}"/>
                </a:ext>
              </a:extLst>
            </p:cNvPr>
            <p:cNvSpPr/>
            <p:nvPr/>
          </p:nvSpPr>
          <p:spPr>
            <a:xfrm>
              <a:off x="3949308" y="3193080"/>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0FAFA8C-C02A-8348-AC5D-2BD59305596D}"/>
                </a:ext>
              </a:extLst>
            </p:cNvPr>
            <p:cNvSpPr/>
            <p:nvPr/>
          </p:nvSpPr>
          <p:spPr>
            <a:xfrm>
              <a:off x="3949308" y="3378186"/>
              <a:ext cx="169606" cy="1696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1D658EBA-DA0A-7C46-B8B6-35A4D143D71E}"/>
                </a:ext>
              </a:extLst>
            </p:cNvPr>
            <p:cNvCxnSpPr>
              <a:stCxn id="31" idx="0"/>
              <a:endCxn id="32" idx="2"/>
            </p:cNvCxnSpPr>
            <p:nvPr/>
          </p:nvCxnSpPr>
          <p:spPr>
            <a:xfrm flipV="1">
              <a:off x="4034111" y="3586716"/>
              <a:ext cx="0" cy="681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EE6A564-AC12-A048-BF49-7BAA3C8C31D6}"/>
                </a:ext>
              </a:extLst>
            </p:cNvPr>
            <p:cNvCxnSpPr>
              <a:cxnSpLocks/>
              <a:stCxn id="32" idx="0"/>
              <a:endCxn id="39" idx="2"/>
            </p:cNvCxnSpPr>
            <p:nvPr/>
          </p:nvCxnSpPr>
          <p:spPr>
            <a:xfrm flipV="1">
              <a:off x="4034111" y="2185505"/>
              <a:ext cx="1891" cy="5815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5CF79E6-DF0B-C14B-A490-4F2BBEB226E4}"/>
                    </a:ext>
                  </a:extLst>
                </p:cNvPr>
                <p:cNvSpPr txBox="1"/>
                <p:nvPr/>
              </p:nvSpPr>
              <p:spPr>
                <a:xfrm>
                  <a:off x="3823508" y="1970061"/>
                  <a:ext cx="4249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&lt;3&gt;</m:t>
                            </m:r>
                          </m:sup>
                        </m:sSup>
                      </m:oMath>
                    </m:oMathPara>
                  </a14:m>
                  <a:endParaRPr lang="en-US" sz="1400" dirty="0"/>
                </a:p>
              </p:txBody>
            </p:sp>
          </mc:Choice>
          <mc:Fallback xmlns="">
            <p:sp>
              <p:nvSpPr>
                <p:cNvPr id="42" name="TextBox 41">
                  <a:extLst>
                    <a:ext uri="{FF2B5EF4-FFF2-40B4-BE49-F238E27FC236}">
                      <a16:creationId xmlns:a16="http://schemas.microsoft.com/office/drawing/2014/main" id="{85B2AE10-91EE-CE4A-8F99-A485102A7855}"/>
                    </a:ext>
                  </a:extLst>
                </p:cNvPr>
                <p:cNvSpPr txBox="1">
                  <a:spLocks noRot="1" noChangeAspect="1" noMove="1" noResize="1" noEditPoints="1" noAdjustHandles="1" noChangeArrowheads="1" noChangeShapeType="1" noTextEdit="1"/>
                </p:cNvSpPr>
                <p:nvPr/>
              </p:nvSpPr>
              <p:spPr>
                <a:xfrm>
                  <a:off x="3823508" y="1970061"/>
                  <a:ext cx="424988" cy="215444"/>
                </a:xfrm>
                <a:prstGeom prst="rect">
                  <a:avLst/>
                </a:prstGeom>
                <a:blipFill>
                  <a:blip r:embed="rId10"/>
                  <a:stretch>
                    <a:fillRect l="-8571" t="-22222" b="-22222"/>
                  </a:stretch>
                </a:blipFill>
              </p:spPr>
              <p:txBody>
                <a:bodyPr/>
                <a:lstStyle/>
                <a:p>
                  <a:r>
                    <a:rPr lang="en-US">
                      <a:noFill/>
                    </a:rPr>
                    <a:t> </a:t>
                  </a:r>
                </a:p>
              </p:txBody>
            </p:sp>
          </mc:Fallback>
        </mc:AlternateContent>
      </p:grpSp>
      <p:cxnSp>
        <p:nvCxnSpPr>
          <p:cNvPr id="40" name="Straight Arrow Connector 39">
            <a:extLst>
              <a:ext uri="{FF2B5EF4-FFF2-40B4-BE49-F238E27FC236}">
                <a16:creationId xmlns:a16="http://schemas.microsoft.com/office/drawing/2014/main" id="{B010025C-028A-5949-846C-6F9793344FA5}"/>
              </a:ext>
            </a:extLst>
          </p:cNvPr>
          <p:cNvCxnSpPr>
            <a:cxnSpLocks/>
            <a:endCxn id="32" idx="1"/>
          </p:cNvCxnSpPr>
          <p:nvPr/>
        </p:nvCxnSpPr>
        <p:spPr>
          <a:xfrm>
            <a:off x="3120454" y="3176866"/>
            <a:ext cx="8030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F23DCF1-72C5-E04A-9A2F-C1175F99EDF4}"/>
                  </a:ext>
                </a:extLst>
              </p:cNvPr>
              <p:cNvSpPr txBox="1"/>
              <p:nvPr/>
            </p:nvSpPr>
            <p:spPr>
              <a:xfrm>
                <a:off x="3313675" y="2908492"/>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&lt;2&gt;</m:t>
                          </m:r>
                        </m:sup>
                      </m:sSup>
                    </m:oMath>
                  </m:oMathPara>
                </a14:m>
                <a:endParaRPr lang="en-US" sz="1400" dirty="0"/>
              </a:p>
            </p:txBody>
          </p:sp>
        </mc:Choice>
        <mc:Fallback xmlns="">
          <p:sp>
            <p:nvSpPr>
              <p:cNvPr id="41" name="TextBox 40">
                <a:extLst>
                  <a:ext uri="{FF2B5EF4-FFF2-40B4-BE49-F238E27FC236}">
                    <a16:creationId xmlns:a16="http://schemas.microsoft.com/office/drawing/2014/main" id="{AF23DCF1-72C5-E04A-9A2F-C1175F99EDF4}"/>
                  </a:ext>
                </a:extLst>
              </p:cNvPr>
              <p:cNvSpPr txBox="1">
                <a:spLocks noRot="1" noChangeAspect="1" noMove="1" noResize="1" noEditPoints="1" noAdjustHandles="1" noChangeArrowheads="1" noChangeShapeType="1" noTextEdit="1"/>
              </p:cNvSpPr>
              <p:nvPr/>
            </p:nvSpPr>
            <p:spPr>
              <a:xfrm>
                <a:off x="3313675" y="2908492"/>
                <a:ext cx="418961" cy="215444"/>
              </a:xfrm>
              <a:prstGeom prst="rect">
                <a:avLst/>
              </a:prstGeom>
              <a:blipFill>
                <a:blip r:embed="rId11"/>
                <a:stretch>
                  <a:fillRect l="-5882"/>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3DDF4BC0-72D3-5947-AC75-3F16D14A1306}"/>
              </a:ext>
            </a:extLst>
          </p:cNvPr>
          <p:cNvCxnSpPr>
            <a:cxnSpLocks/>
          </p:cNvCxnSpPr>
          <p:nvPr/>
        </p:nvCxnSpPr>
        <p:spPr>
          <a:xfrm>
            <a:off x="4144724" y="3193080"/>
            <a:ext cx="8030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41B6B13-6509-9241-82BF-A9CF6BF23836}"/>
              </a:ext>
            </a:extLst>
          </p:cNvPr>
          <p:cNvSpPr txBox="1"/>
          <p:nvPr/>
        </p:nvSpPr>
        <p:spPr>
          <a:xfrm>
            <a:off x="5096539" y="294530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F63C9B-25CC-404A-8FBD-A8F9FE13B1EE}"/>
                  </a:ext>
                </a:extLst>
              </p:cNvPr>
              <p:cNvSpPr txBox="1"/>
              <p:nvPr/>
            </p:nvSpPr>
            <p:spPr>
              <a:xfrm>
                <a:off x="4331408" y="2905044"/>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&lt;3&gt;</m:t>
                          </m:r>
                        </m:sup>
                      </m:sSup>
                    </m:oMath>
                  </m:oMathPara>
                </a14:m>
                <a:endParaRPr lang="en-US" sz="1400" dirty="0"/>
              </a:p>
            </p:txBody>
          </p:sp>
        </mc:Choice>
        <mc:Fallback xmlns="">
          <p:sp>
            <p:nvSpPr>
              <p:cNvPr id="44" name="TextBox 43">
                <a:extLst>
                  <a:ext uri="{FF2B5EF4-FFF2-40B4-BE49-F238E27FC236}">
                    <a16:creationId xmlns:a16="http://schemas.microsoft.com/office/drawing/2014/main" id="{F4F63C9B-25CC-404A-8FBD-A8F9FE13B1EE}"/>
                  </a:ext>
                </a:extLst>
              </p:cNvPr>
              <p:cNvSpPr txBox="1">
                <a:spLocks noRot="1" noChangeAspect="1" noMove="1" noResize="1" noEditPoints="1" noAdjustHandles="1" noChangeArrowheads="1" noChangeShapeType="1" noTextEdit="1"/>
              </p:cNvSpPr>
              <p:nvPr/>
            </p:nvSpPr>
            <p:spPr>
              <a:xfrm>
                <a:off x="4331408" y="2905044"/>
                <a:ext cx="418961" cy="215444"/>
              </a:xfrm>
              <a:prstGeom prst="rect">
                <a:avLst/>
              </a:prstGeom>
              <a:blipFill>
                <a:blip r:embed="rId12"/>
                <a:stretch>
                  <a:fillRect l="-5882"/>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7CEA85A7-6D99-154D-9CE1-7997254D816E}"/>
              </a:ext>
            </a:extLst>
          </p:cNvPr>
          <p:cNvCxnSpPr>
            <a:cxnSpLocks/>
          </p:cNvCxnSpPr>
          <p:nvPr/>
        </p:nvCxnSpPr>
        <p:spPr>
          <a:xfrm>
            <a:off x="1072865" y="3176866"/>
            <a:ext cx="8030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60B6223-4105-954B-860F-893B9B6F8755}"/>
                  </a:ext>
                </a:extLst>
              </p:cNvPr>
              <p:cNvSpPr txBox="1"/>
              <p:nvPr/>
            </p:nvSpPr>
            <p:spPr>
              <a:xfrm>
                <a:off x="1259549" y="2908492"/>
                <a:ext cx="4189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&lt;0&gt;</m:t>
                          </m:r>
                        </m:sup>
                      </m:sSup>
                    </m:oMath>
                  </m:oMathPara>
                </a14:m>
                <a:endParaRPr lang="en-US" sz="1400" dirty="0"/>
              </a:p>
            </p:txBody>
          </p:sp>
        </mc:Choice>
        <mc:Fallback xmlns="">
          <p:sp>
            <p:nvSpPr>
              <p:cNvPr id="46" name="TextBox 45">
                <a:extLst>
                  <a:ext uri="{FF2B5EF4-FFF2-40B4-BE49-F238E27FC236}">
                    <a16:creationId xmlns:a16="http://schemas.microsoft.com/office/drawing/2014/main" id="{F60B6223-4105-954B-860F-893B9B6F8755}"/>
                  </a:ext>
                </a:extLst>
              </p:cNvPr>
              <p:cNvSpPr txBox="1">
                <a:spLocks noRot="1" noChangeAspect="1" noMove="1" noResize="1" noEditPoints="1" noAdjustHandles="1" noChangeArrowheads="1" noChangeShapeType="1" noTextEdit="1"/>
              </p:cNvSpPr>
              <p:nvPr/>
            </p:nvSpPr>
            <p:spPr>
              <a:xfrm>
                <a:off x="1259549" y="2908492"/>
                <a:ext cx="418961" cy="215444"/>
              </a:xfrm>
              <a:prstGeom prst="rect">
                <a:avLst/>
              </a:prstGeom>
              <a:blipFill>
                <a:blip r:embed="rId13"/>
                <a:stretch>
                  <a:fillRect l="-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B54EB01-0AD0-6145-AC2E-5CE0F57FC236}"/>
                  </a:ext>
                </a:extLst>
              </p:cNvPr>
              <p:cNvSpPr txBox="1"/>
              <p:nvPr/>
            </p:nvSpPr>
            <p:spPr>
              <a:xfrm>
                <a:off x="2070790" y="3844795"/>
                <a:ext cx="3410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𝑊</m:t>
                          </m:r>
                        </m:e>
                        <m:sub>
                          <m:r>
                            <a:rPr lang="en-US" sz="1400" b="0" i="1" smtClean="0">
                              <a:solidFill>
                                <a:srgbClr val="FF0000"/>
                              </a:solidFill>
                              <a:latin typeface="Cambria Math" panose="02040503050406030204" pitchFamily="18" charset="0"/>
                            </a:rPr>
                            <m:t>𝑎𝑥</m:t>
                          </m:r>
                        </m:sub>
                      </m:sSub>
                    </m:oMath>
                  </m:oMathPara>
                </a14:m>
                <a:endParaRPr lang="en-US" sz="1400" dirty="0"/>
              </a:p>
            </p:txBody>
          </p:sp>
        </mc:Choice>
        <mc:Fallback xmlns="">
          <p:sp>
            <p:nvSpPr>
              <p:cNvPr id="48" name="TextBox 47">
                <a:extLst>
                  <a:ext uri="{FF2B5EF4-FFF2-40B4-BE49-F238E27FC236}">
                    <a16:creationId xmlns:a16="http://schemas.microsoft.com/office/drawing/2014/main" id="{1B54EB01-0AD0-6145-AC2E-5CE0F57FC236}"/>
                  </a:ext>
                </a:extLst>
              </p:cNvPr>
              <p:cNvSpPr txBox="1">
                <a:spLocks noRot="1" noChangeAspect="1" noMove="1" noResize="1" noEditPoints="1" noAdjustHandles="1" noChangeArrowheads="1" noChangeShapeType="1" noTextEdit="1"/>
              </p:cNvSpPr>
              <p:nvPr/>
            </p:nvSpPr>
            <p:spPr>
              <a:xfrm>
                <a:off x="2070790" y="3844795"/>
                <a:ext cx="341055" cy="215444"/>
              </a:xfrm>
              <a:prstGeom prst="rect">
                <a:avLst/>
              </a:prstGeom>
              <a:blipFill>
                <a:blip r:embed="rId14"/>
                <a:stretch>
                  <a:fillRect l="-1071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14FAC2A-6091-2A40-A2E7-FCACB0204983}"/>
                  </a:ext>
                </a:extLst>
              </p:cNvPr>
              <p:cNvSpPr txBox="1"/>
              <p:nvPr/>
            </p:nvSpPr>
            <p:spPr>
              <a:xfrm>
                <a:off x="3090537" y="3844795"/>
                <a:ext cx="3410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𝑊</m:t>
                          </m:r>
                        </m:e>
                        <m:sub>
                          <m:r>
                            <a:rPr lang="en-US" sz="1400" b="0" i="1" smtClean="0">
                              <a:solidFill>
                                <a:srgbClr val="FF0000"/>
                              </a:solidFill>
                              <a:latin typeface="Cambria Math" panose="02040503050406030204" pitchFamily="18" charset="0"/>
                            </a:rPr>
                            <m:t>𝑎𝑥</m:t>
                          </m:r>
                        </m:sub>
                      </m:sSub>
                    </m:oMath>
                  </m:oMathPara>
                </a14:m>
                <a:endParaRPr lang="en-US" sz="1400" dirty="0"/>
              </a:p>
            </p:txBody>
          </p:sp>
        </mc:Choice>
        <mc:Fallback xmlns="">
          <p:sp>
            <p:nvSpPr>
              <p:cNvPr id="49" name="TextBox 48">
                <a:extLst>
                  <a:ext uri="{FF2B5EF4-FFF2-40B4-BE49-F238E27FC236}">
                    <a16:creationId xmlns:a16="http://schemas.microsoft.com/office/drawing/2014/main" id="{B14FAC2A-6091-2A40-A2E7-FCACB0204983}"/>
                  </a:ext>
                </a:extLst>
              </p:cNvPr>
              <p:cNvSpPr txBox="1">
                <a:spLocks noRot="1" noChangeAspect="1" noMove="1" noResize="1" noEditPoints="1" noAdjustHandles="1" noChangeArrowheads="1" noChangeShapeType="1" noTextEdit="1"/>
              </p:cNvSpPr>
              <p:nvPr/>
            </p:nvSpPr>
            <p:spPr>
              <a:xfrm>
                <a:off x="3090537" y="3844795"/>
                <a:ext cx="341055" cy="215444"/>
              </a:xfrm>
              <a:prstGeom prst="rect">
                <a:avLst/>
              </a:prstGeom>
              <a:blipFill>
                <a:blip r:embed="rId15"/>
                <a:stretch>
                  <a:fillRect l="-714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928F921-5422-E440-ACCE-BE2F700EB681}"/>
                  </a:ext>
                </a:extLst>
              </p:cNvPr>
              <p:cNvSpPr txBox="1"/>
              <p:nvPr/>
            </p:nvSpPr>
            <p:spPr>
              <a:xfrm>
                <a:off x="2105558" y="2373574"/>
                <a:ext cx="347146" cy="232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𝑊</m:t>
                          </m:r>
                        </m:e>
                        <m:sub>
                          <m:r>
                            <a:rPr lang="en-US" sz="1400" b="0" i="1" smtClean="0">
                              <a:solidFill>
                                <a:srgbClr val="FF0000"/>
                              </a:solidFill>
                              <a:latin typeface="Cambria Math" panose="02040503050406030204" pitchFamily="18" charset="0"/>
                            </a:rPr>
                            <m:t>𝑦𝑎</m:t>
                          </m:r>
                        </m:sub>
                      </m:sSub>
                    </m:oMath>
                  </m:oMathPara>
                </a14:m>
                <a:endParaRPr lang="en-US" sz="1400" dirty="0">
                  <a:solidFill>
                    <a:srgbClr val="FF0000"/>
                  </a:solidFill>
                </a:endParaRPr>
              </a:p>
            </p:txBody>
          </p:sp>
        </mc:Choice>
        <mc:Fallback xmlns="">
          <p:sp>
            <p:nvSpPr>
              <p:cNvPr id="50" name="TextBox 49">
                <a:extLst>
                  <a:ext uri="{FF2B5EF4-FFF2-40B4-BE49-F238E27FC236}">
                    <a16:creationId xmlns:a16="http://schemas.microsoft.com/office/drawing/2014/main" id="{B928F921-5422-E440-ACCE-BE2F700EB681}"/>
                  </a:ext>
                </a:extLst>
              </p:cNvPr>
              <p:cNvSpPr txBox="1">
                <a:spLocks noRot="1" noChangeAspect="1" noMove="1" noResize="1" noEditPoints="1" noAdjustHandles="1" noChangeArrowheads="1" noChangeShapeType="1" noTextEdit="1"/>
              </p:cNvSpPr>
              <p:nvPr/>
            </p:nvSpPr>
            <p:spPr>
              <a:xfrm>
                <a:off x="2105558" y="2373574"/>
                <a:ext cx="347146" cy="232436"/>
              </a:xfrm>
              <a:prstGeom prst="rect">
                <a:avLst/>
              </a:prstGeom>
              <a:blipFill>
                <a:blip r:embed="rId16"/>
                <a:stretch>
                  <a:fillRect l="-10714" r="-3571"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1C654D0-B942-2B45-A162-2AF64BC3748D}"/>
                  </a:ext>
                </a:extLst>
              </p:cNvPr>
              <p:cNvSpPr txBox="1"/>
              <p:nvPr/>
            </p:nvSpPr>
            <p:spPr>
              <a:xfrm>
                <a:off x="2300120" y="3261968"/>
                <a:ext cx="34554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𝑊</m:t>
                          </m:r>
                        </m:e>
                        <m:sub>
                          <m:r>
                            <a:rPr lang="en-US" sz="1400" b="0" i="1" smtClean="0">
                              <a:solidFill>
                                <a:srgbClr val="FF0000"/>
                              </a:solidFill>
                              <a:latin typeface="Cambria Math" panose="02040503050406030204" pitchFamily="18" charset="0"/>
                            </a:rPr>
                            <m:t>𝑎𝑎</m:t>
                          </m:r>
                        </m:sub>
                      </m:sSub>
                    </m:oMath>
                  </m:oMathPara>
                </a14:m>
                <a:endParaRPr lang="en-US" sz="1400" dirty="0"/>
              </a:p>
            </p:txBody>
          </p:sp>
        </mc:Choice>
        <mc:Fallback xmlns="">
          <p:sp>
            <p:nvSpPr>
              <p:cNvPr id="51" name="TextBox 50">
                <a:extLst>
                  <a:ext uri="{FF2B5EF4-FFF2-40B4-BE49-F238E27FC236}">
                    <a16:creationId xmlns:a16="http://schemas.microsoft.com/office/drawing/2014/main" id="{01C654D0-B942-2B45-A162-2AF64BC3748D}"/>
                  </a:ext>
                </a:extLst>
              </p:cNvPr>
              <p:cNvSpPr txBox="1">
                <a:spLocks noRot="1" noChangeAspect="1" noMove="1" noResize="1" noEditPoints="1" noAdjustHandles="1" noChangeArrowheads="1" noChangeShapeType="1" noTextEdit="1"/>
              </p:cNvSpPr>
              <p:nvPr/>
            </p:nvSpPr>
            <p:spPr>
              <a:xfrm>
                <a:off x="2300120" y="3261968"/>
                <a:ext cx="345544" cy="215444"/>
              </a:xfrm>
              <a:prstGeom prst="rect">
                <a:avLst/>
              </a:prstGeom>
              <a:blipFill>
                <a:blip r:embed="rId17"/>
                <a:stretch>
                  <a:fillRect l="-714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6FC675A-79FE-D847-9692-652ADBF0B7C0}"/>
                  </a:ext>
                </a:extLst>
              </p:cNvPr>
              <p:cNvSpPr txBox="1"/>
              <p:nvPr/>
            </p:nvSpPr>
            <p:spPr>
              <a:xfrm>
                <a:off x="3127083" y="2373574"/>
                <a:ext cx="347146" cy="232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𝑊</m:t>
                          </m:r>
                        </m:e>
                        <m:sub>
                          <m:r>
                            <a:rPr lang="en-US" sz="1400" b="0" i="1" smtClean="0">
                              <a:solidFill>
                                <a:srgbClr val="FF0000"/>
                              </a:solidFill>
                              <a:latin typeface="Cambria Math" panose="02040503050406030204" pitchFamily="18" charset="0"/>
                            </a:rPr>
                            <m:t>𝑦𝑎</m:t>
                          </m:r>
                        </m:sub>
                      </m:sSub>
                    </m:oMath>
                  </m:oMathPara>
                </a14:m>
                <a:endParaRPr lang="en-US" sz="1400" dirty="0"/>
              </a:p>
            </p:txBody>
          </p:sp>
        </mc:Choice>
        <mc:Fallback xmlns="">
          <p:sp>
            <p:nvSpPr>
              <p:cNvPr id="52" name="TextBox 51">
                <a:extLst>
                  <a:ext uri="{FF2B5EF4-FFF2-40B4-BE49-F238E27FC236}">
                    <a16:creationId xmlns:a16="http://schemas.microsoft.com/office/drawing/2014/main" id="{A6FC675A-79FE-D847-9692-652ADBF0B7C0}"/>
                  </a:ext>
                </a:extLst>
              </p:cNvPr>
              <p:cNvSpPr txBox="1">
                <a:spLocks noRot="1" noChangeAspect="1" noMove="1" noResize="1" noEditPoints="1" noAdjustHandles="1" noChangeArrowheads="1" noChangeShapeType="1" noTextEdit="1"/>
              </p:cNvSpPr>
              <p:nvPr/>
            </p:nvSpPr>
            <p:spPr>
              <a:xfrm>
                <a:off x="3127083" y="2373574"/>
                <a:ext cx="347146" cy="232436"/>
              </a:xfrm>
              <a:prstGeom prst="rect">
                <a:avLst/>
              </a:prstGeom>
              <a:blipFill>
                <a:blip r:embed="rId18"/>
                <a:stretch>
                  <a:fillRect l="-6897"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BAD904A-242E-664E-B3B1-0338AAA36061}"/>
                  </a:ext>
                </a:extLst>
              </p:cNvPr>
              <p:cNvSpPr txBox="1"/>
              <p:nvPr/>
            </p:nvSpPr>
            <p:spPr>
              <a:xfrm>
                <a:off x="3351445" y="3261968"/>
                <a:ext cx="34554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𝑊</m:t>
                          </m:r>
                        </m:e>
                        <m:sub>
                          <m:r>
                            <a:rPr lang="en-US" sz="1400" b="0" i="1" smtClean="0">
                              <a:solidFill>
                                <a:srgbClr val="FF0000"/>
                              </a:solidFill>
                              <a:latin typeface="Cambria Math" panose="02040503050406030204" pitchFamily="18" charset="0"/>
                            </a:rPr>
                            <m:t>𝑎𝑎</m:t>
                          </m:r>
                        </m:sub>
                      </m:sSub>
                    </m:oMath>
                  </m:oMathPara>
                </a14:m>
                <a:endParaRPr lang="en-US" sz="1400" dirty="0"/>
              </a:p>
            </p:txBody>
          </p:sp>
        </mc:Choice>
        <mc:Fallback xmlns="">
          <p:sp>
            <p:nvSpPr>
              <p:cNvPr id="53" name="TextBox 52">
                <a:extLst>
                  <a:ext uri="{FF2B5EF4-FFF2-40B4-BE49-F238E27FC236}">
                    <a16:creationId xmlns:a16="http://schemas.microsoft.com/office/drawing/2014/main" id="{6BAD904A-242E-664E-B3B1-0338AAA36061}"/>
                  </a:ext>
                </a:extLst>
              </p:cNvPr>
              <p:cNvSpPr txBox="1">
                <a:spLocks noRot="1" noChangeAspect="1" noMove="1" noResize="1" noEditPoints="1" noAdjustHandles="1" noChangeArrowheads="1" noChangeShapeType="1" noTextEdit="1"/>
              </p:cNvSpPr>
              <p:nvPr/>
            </p:nvSpPr>
            <p:spPr>
              <a:xfrm>
                <a:off x="3351445" y="3261968"/>
                <a:ext cx="345544" cy="215444"/>
              </a:xfrm>
              <a:prstGeom prst="rect">
                <a:avLst/>
              </a:prstGeom>
              <a:blipFill>
                <a:blip r:embed="rId19"/>
                <a:stretch>
                  <a:fillRect l="-14815"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1431AF4-6542-7A4A-99FF-545F631E3CCE}"/>
                  </a:ext>
                </a:extLst>
              </p:cNvPr>
              <p:cNvSpPr txBox="1"/>
              <p:nvPr/>
            </p:nvSpPr>
            <p:spPr>
              <a:xfrm>
                <a:off x="4150817" y="3840031"/>
                <a:ext cx="3410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𝑊</m:t>
                          </m:r>
                        </m:e>
                        <m:sub>
                          <m:r>
                            <a:rPr lang="en-US" sz="1400" b="0" i="1" smtClean="0">
                              <a:solidFill>
                                <a:srgbClr val="FF0000"/>
                              </a:solidFill>
                              <a:latin typeface="Cambria Math" panose="02040503050406030204" pitchFamily="18" charset="0"/>
                            </a:rPr>
                            <m:t>𝑎𝑥</m:t>
                          </m:r>
                        </m:sub>
                      </m:sSub>
                    </m:oMath>
                  </m:oMathPara>
                </a14:m>
                <a:endParaRPr lang="en-US" sz="1400" dirty="0"/>
              </a:p>
            </p:txBody>
          </p:sp>
        </mc:Choice>
        <mc:Fallback xmlns="">
          <p:sp>
            <p:nvSpPr>
              <p:cNvPr id="54" name="TextBox 53">
                <a:extLst>
                  <a:ext uri="{FF2B5EF4-FFF2-40B4-BE49-F238E27FC236}">
                    <a16:creationId xmlns:a16="http://schemas.microsoft.com/office/drawing/2014/main" id="{11431AF4-6542-7A4A-99FF-545F631E3CCE}"/>
                  </a:ext>
                </a:extLst>
              </p:cNvPr>
              <p:cNvSpPr txBox="1">
                <a:spLocks noRot="1" noChangeAspect="1" noMove="1" noResize="1" noEditPoints="1" noAdjustHandles="1" noChangeArrowheads="1" noChangeShapeType="1" noTextEdit="1"/>
              </p:cNvSpPr>
              <p:nvPr/>
            </p:nvSpPr>
            <p:spPr>
              <a:xfrm>
                <a:off x="4150817" y="3840031"/>
                <a:ext cx="341055" cy="215444"/>
              </a:xfrm>
              <a:prstGeom prst="rect">
                <a:avLst/>
              </a:prstGeom>
              <a:blipFill>
                <a:blip r:embed="rId20"/>
                <a:stretch>
                  <a:fillRect l="-1071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D85D9FA-107F-8F40-8F12-F1E1ED7B0074}"/>
                  </a:ext>
                </a:extLst>
              </p:cNvPr>
              <p:cNvSpPr txBox="1"/>
              <p:nvPr/>
            </p:nvSpPr>
            <p:spPr>
              <a:xfrm>
                <a:off x="4187363" y="2368810"/>
                <a:ext cx="347146" cy="232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𝑊</m:t>
                          </m:r>
                        </m:e>
                        <m:sub>
                          <m:r>
                            <a:rPr lang="en-US" sz="1400" b="0" i="1" smtClean="0">
                              <a:solidFill>
                                <a:srgbClr val="FF0000"/>
                              </a:solidFill>
                              <a:latin typeface="Cambria Math" panose="02040503050406030204" pitchFamily="18" charset="0"/>
                            </a:rPr>
                            <m:t>𝑦𝑎</m:t>
                          </m:r>
                        </m:sub>
                      </m:sSub>
                    </m:oMath>
                  </m:oMathPara>
                </a14:m>
                <a:endParaRPr lang="en-US" sz="1400" dirty="0">
                  <a:solidFill>
                    <a:srgbClr val="FF0000"/>
                  </a:solidFill>
                </a:endParaRPr>
              </a:p>
            </p:txBody>
          </p:sp>
        </mc:Choice>
        <mc:Fallback xmlns="">
          <p:sp>
            <p:nvSpPr>
              <p:cNvPr id="55" name="TextBox 54">
                <a:extLst>
                  <a:ext uri="{FF2B5EF4-FFF2-40B4-BE49-F238E27FC236}">
                    <a16:creationId xmlns:a16="http://schemas.microsoft.com/office/drawing/2014/main" id="{FD85D9FA-107F-8F40-8F12-F1E1ED7B0074}"/>
                  </a:ext>
                </a:extLst>
              </p:cNvPr>
              <p:cNvSpPr txBox="1">
                <a:spLocks noRot="1" noChangeAspect="1" noMove="1" noResize="1" noEditPoints="1" noAdjustHandles="1" noChangeArrowheads="1" noChangeShapeType="1" noTextEdit="1"/>
              </p:cNvSpPr>
              <p:nvPr/>
            </p:nvSpPr>
            <p:spPr>
              <a:xfrm>
                <a:off x="4187363" y="2368810"/>
                <a:ext cx="347146" cy="232436"/>
              </a:xfrm>
              <a:prstGeom prst="rect">
                <a:avLst/>
              </a:prstGeom>
              <a:blipFill>
                <a:blip r:embed="rId21"/>
                <a:stretch>
                  <a:fillRect l="-10714" r="-3571"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F925E8A-A3D2-1B44-948B-08DF2075A5DD}"/>
                  </a:ext>
                </a:extLst>
              </p:cNvPr>
              <p:cNvSpPr txBox="1"/>
              <p:nvPr/>
            </p:nvSpPr>
            <p:spPr>
              <a:xfrm>
                <a:off x="4411725" y="3257204"/>
                <a:ext cx="34554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𝑊</m:t>
                          </m:r>
                        </m:e>
                        <m:sub>
                          <m:r>
                            <a:rPr lang="en-US" sz="1400" b="0" i="1" smtClean="0">
                              <a:solidFill>
                                <a:srgbClr val="FF0000"/>
                              </a:solidFill>
                              <a:latin typeface="Cambria Math" panose="02040503050406030204" pitchFamily="18" charset="0"/>
                            </a:rPr>
                            <m:t>𝑎𝑎</m:t>
                          </m:r>
                        </m:sub>
                      </m:sSub>
                    </m:oMath>
                  </m:oMathPara>
                </a14:m>
                <a:endParaRPr lang="en-US" sz="1400" dirty="0"/>
              </a:p>
            </p:txBody>
          </p:sp>
        </mc:Choice>
        <mc:Fallback xmlns="">
          <p:sp>
            <p:nvSpPr>
              <p:cNvPr id="56" name="TextBox 55">
                <a:extLst>
                  <a:ext uri="{FF2B5EF4-FFF2-40B4-BE49-F238E27FC236}">
                    <a16:creationId xmlns:a16="http://schemas.microsoft.com/office/drawing/2014/main" id="{7F925E8A-A3D2-1B44-948B-08DF2075A5DD}"/>
                  </a:ext>
                </a:extLst>
              </p:cNvPr>
              <p:cNvSpPr txBox="1">
                <a:spLocks noRot="1" noChangeAspect="1" noMove="1" noResize="1" noEditPoints="1" noAdjustHandles="1" noChangeArrowheads="1" noChangeShapeType="1" noTextEdit="1"/>
              </p:cNvSpPr>
              <p:nvPr/>
            </p:nvSpPr>
            <p:spPr>
              <a:xfrm>
                <a:off x="4411725" y="3257204"/>
                <a:ext cx="345544" cy="215444"/>
              </a:xfrm>
              <a:prstGeom prst="rect">
                <a:avLst/>
              </a:prstGeom>
              <a:blipFill>
                <a:blip r:embed="rId22"/>
                <a:stretch>
                  <a:fillRect l="-6897" b="-11111"/>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EBB824C4-CDED-DC4B-9B93-2E341F0B153E}"/>
              </a:ext>
            </a:extLst>
          </p:cNvPr>
          <p:cNvSpPr txBox="1"/>
          <p:nvPr/>
        </p:nvSpPr>
        <p:spPr>
          <a:xfrm>
            <a:off x="1835607" y="4597510"/>
            <a:ext cx="242374" cy="369332"/>
          </a:xfrm>
          <a:prstGeom prst="rect">
            <a:avLst/>
          </a:prstGeom>
          <a:noFill/>
        </p:spPr>
        <p:txBody>
          <a:bodyPr wrap="none" rtlCol="0">
            <a:spAutoFit/>
          </a:bodyPr>
          <a:lstStyle/>
          <a:p>
            <a:r>
              <a:rPr lang="en-US" dirty="0"/>
              <a:t>I</a:t>
            </a:r>
          </a:p>
        </p:txBody>
      </p:sp>
      <p:sp>
        <p:nvSpPr>
          <p:cNvPr id="62" name="TextBox 61">
            <a:extLst>
              <a:ext uri="{FF2B5EF4-FFF2-40B4-BE49-F238E27FC236}">
                <a16:creationId xmlns:a16="http://schemas.microsoft.com/office/drawing/2014/main" id="{8A6CD62B-C1FA-3746-BF8E-C987793CAD79}"/>
              </a:ext>
            </a:extLst>
          </p:cNvPr>
          <p:cNvSpPr txBox="1"/>
          <p:nvPr/>
        </p:nvSpPr>
        <p:spPr>
          <a:xfrm>
            <a:off x="2555880" y="4580550"/>
            <a:ext cx="766044" cy="369332"/>
          </a:xfrm>
          <a:prstGeom prst="rect">
            <a:avLst/>
          </a:prstGeom>
          <a:noFill/>
        </p:spPr>
        <p:txBody>
          <a:bodyPr wrap="none" rtlCol="0">
            <a:spAutoFit/>
          </a:bodyPr>
          <a:lstStyle/>
          <a:p>
            <a:r>
              <a:rPr lang="en-US" dirty="0"/>
              <a:t>would</a:t>
            </a:r>
          </a:p>
        </p:txBody>
      </p:sp>
      <p:sp>
        <p:nvSpPr>
          <p:cNvPr id="63" name="TextBox 62">
            <a:extLst>
              <a:ext uri="{FF2B5EF4-FFF2-40B4-BE49-F238E27FC236}">
                <a16:creationId xmlns:a16="http://schemas.microsoft.com/office/drawing/2014/main" id="{9E59DCC9-77C5-374C-B020-DB233CFD2C8D}"/>
              </a:ext>
            </a:extLst>
          </p:cNvPr>
          <p:cNvSpPr txBox="1"/>
          <p:nvPr/>
        </p:nvSpPr>
        <p:spPr>
          <a:xfrm>
            <a:off x="3742076" y="4593392"/>
            <a:ext cx="502638" cy="369332"/>
          </a:xfrm>
          <a:prstGeom prst="rect">
            <a:avLst/>
          </a:prstGeom>
          <a:noFill/>
        </p:spPr>
        <p:txBody>
          <a:bodyPr wrap="none" rtlCol="0">
            <a:spAutoFit/>
          </a:bodyPr>
          <a:lstStyle/>
          <a:p>
            <a:r>
              <a:rPr lang="en-US" dirty="0"/>
              <a:t>like</a:t>
            </a:r>
          </a:p>
        </p:txBody>
      </p:sp>
      <p:sp>
        <p:nvSpPr>
          <p:cNvPr id="64" name="TextBox 63">
            <a:extLst>
              <a:ext uri="{FF2B5EF4-FFF2-40B4-BE49-F238E27FC236}">
                <a16:creationId xmlns:a16="http://schemas.microsoft.com/office/drawing/2014/main" id="{70A61FCC-8FE8-3B40-B3CB-967804875775}"/>
              </a:ext>
            </a:extLst>
          </p:cNvPr>
          <p:cNvSpPr txBox="1"/>
          <p:nvPr/>
        </p:nvSpPr>
        <p:spPr>
          <a:xfrm>
            <a:off x="1250822" y="5128049"/>
            <a:ext cx="1361142" cy="307777"/>
          </a:xfrm>
          <a:prstGeom prst="rect">
            <a:avLst/>
          </a:prstGeom>
          <a:noFill/>
        </p:spPr>
        <p:txBody>
          <a:bodyPr wrap="none" rtlCol="0">
            <a:spAutoFit/>
          </a:bodyPr>
          <a:lstStyle/>
          <a:p>
            <a:r>
              <a:rPr lang="en-US" sz="1400" dirty="0"/>
              <a:t>One-hot vectors</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3C9A900-9933-5348-B42F-F9FC617D92E0}"/>
                  </a:ext>
                </a:extLst>
              </p:cNvPr>
              <p:cNvSpPr txBox="1"/>
              <p:nvPr/>
            </p:nvSpPr>
            <p:spPr>
              <a:xfrm>
                <a:off x="6412187" y="1970061"/>
                <a:ext cx="31037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𝑎𝑎</m:t>
                          </m:r>
                        </m:sub>
                      </m:sSub>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−1&gt;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𝑎𝑥</m:t>
                          </m:r>
                        </m:sub>
                      </m:sSub>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&lt;</m:t>
                          </m:r>
                          <m:r>
                            <a:rPr lang="en-US" sz="1400" b="0" i="1" smtClean="0">
                              <a:latin typeface="Cambria Math" panose="02040503050406030204" pitchFamily="18" charset="0"/>
                            </a:rPr>
                            <m:t>𝑡</m:t>
                          </m:r>
                          <m:r>
                            <a:rPr lang="en-US" sz="1400" i="1">
                              <a:latin typeface="Cambria Math" panose="02040503050406030204" pitchFamily="18" charset="0"/>
                            </a:rPr>
                            <m:t>&gt;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𝑎</m:t>
                          </m:r>
                        </m:sub>
                      </m:sSub>
                      <m:r>
                        <a:rPr lang="en-US" altLang="zh-CN" sz="1400" b="0" i="1" smtClean="0">
                          <a:latin typeface="Cambria Math" panose="02040503050406030204" pitchFamily="18" charset="0"/>
                        </a:rPr>
                        <m:t>)</m:t>
                      </m:r>
                    </m:oMath>
                  </m:oMathPara>
                </a14:m>
                <a:endParaRPr lang="en-US" sz="1400" dirty="0"/>
              </a:p>
            </p:txBody>
          </p:sp>
        </mc:Choice>
        <mc:Fallback xmlns="">
          <p:sp>
            <p:nvSpPr>
              <p:cNvPr id="65" name="TextBox 64">
                <a:extLst>
                  <a:ext uri="{FF2B5EF4-FFF2-40B4-BE49-F238E27FC236}">
                    <a16:creationId xmlns:a16="http://schemas.microsoft.com/office/drawing/2014/main" id="{F3C9A900-9933-5348-B42F-F9FC617D92E0}"/>
                  </a:ext>
                </a:extLst>
              </p:cNvPr>
              <p:cNvSpPr txBox="1">
                <a:spLocks noRot="1" noChangeAspect="1" noMove="1" noResize="1" noEditPoints="1" noAdjustHandles="1" noChangeArrowheads="1" noChangeShapeType="1" noTextEdit="1"/>
              </p:cNvSpPr>
              <p:nvPr/>
            </p:nvSpPr>
            <p:spPr>
              <a:xfrm>
                <a:off x="6412187" y="1970061"/>
                <a:ext cx="3103798" cy="215444"/>
              </a:xfrm>
              <a:prstGeom prst="rect">
                <a:avLst/>
              </a:prstGeom>
              <a:blipFill>
                <a:blip r:embed="rId23"/>
                <a:stretch>
                  <a:fillRect r="-122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3A13C6B-9C56-4245-9D9F-D3FD11AA2E66}"/>
                  </a:ext>
                </a:extLst>
              </p:cNvPr>
              <p:cNvSpPr txBox="1"/>
              <p:nvPr/>
            </p:nvSpPr>
            <p:spPr>
              <a:xfrm>
                <a:off x="6412187" y="2452917"/>
                <a:ext cx="2064861" cy="23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m:t>
                          </m:r>
                          <m:r>
                            <a:rPr lang="en-US" sz="1400" b="0" i="1" smtClean="0">
                              <a:latin typeface="Cambria Math" panose="02040503050406030204" pitchFamily="18" charset="0"/>
                            </a:rPr>
                            <m:t>𝑡</m:t>
                          </m:r>
                          <m:r>
                            <a:rPr lang="en-US" sz="1400" b="0" i="1" smtClean="0">
                              <a:latin typeface="Cambria Math" panose="02040503050406030204" pitchFamily="18" charset="0"/>
                            </a:rPr>
                            <m:t>&gt;</m:t>
                          </m:r>
                        </m:sup>
                      </m:sSup>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𝑦𝑎</m:t>
                          </m:r>
                        </m:sub>
                      </m:sSub>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&lt;</m:t>
                          </m:r>
                          <m:r>
                            <a:rPr lang="en-US" sz="1400" b="0" i="1" smtClean="0">
                              <a:latin typeface="Cambria Math" panose="02040503050406030204" pitchFamily="18" charset="0"/>
                            </a:rPr>
                            <m:t>𝑡</m:t>
                          </m:r>
                          <m:r>
                            <a:rPr lang="en-US" sz="1400" i="1">
                              <a:latin typeface="Cambria Math" panose="02040503050406030204" pitchFamily="18" charset="0"/>
                            </a:rPr>
                            <m:t>&gt;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𝑦</m:t>
                          </m:r>
                        </m:sub>
                      </m:sSub>
                      <m:r>
                        <a:rPr lang="en-US" altLang="zh-CN" sz="1400" b="0" i="1" smtClean="0">
                          <a:latin typeface="Cambria Math" panose="02040503050406030204" pitchFamily="18" charset="0"/>
                        </a:rPr>
                        <m:t>)</m:t>
                      </m:r>
                    </m:oMath>
                  </m:oMathPara>
                </a14:m>
                <a:endParaRPr lang="en-US" sz="1400" dirty="0"/>
              </a:p>
            </p:txBody>
          </p:sp>
        </mc:Choice>
        <mc:Fallback xmlns="">
          <p:sp>
            <p:nvSpPr>
              <p:cNvPr id="66" name="TextBox 65">
                <a:extLst>
                  <a:ext uri="{FF2B5EF4-FFF2-40B4-BE49-F238E27FC236}">
                    <a16:creationId xmlns:a16="http://schemas.microsoft.com/office/drawing/2014/main" id="{E3A13C6B-9C56-4245-9D9F-D3FD11AA2E66}"/>
                  </a:ext>
                </a:extLst>
              </p:cNvPr>
              <p:cNvSpPr txBox="1">
                <a:spLocks noRot="1" noChangeAspect="1" noMove="1" noResize="1" noEditPoints="1" noAdjustHandles="1" noChangeArrowheads="1" noChangeShapeType="1" noTextEdit="1"/>
              </p:cNvSpPr>
              <p:nvPr/>
            </p:nvSpPr>
            <p:spPr>
              <a:xfrm>
                <a:off x="6412187" y="2452917"/>
                <a:ext cx="2064861" cy="236219"/>
              </a:xfrm>
              <a:prstGeom prst="rect">
                <a:avLst/>
              </a:prstGeom>
              <a:blipFill>
                <a:blip r:embed="rId24"/>
                <a:stretch>
                  <a:fillRect l="-1227" t="-15000" r="-245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DADD18C6-4CC9-824A-9702-77675BC8D7C5}"/>
                  </a:ext>
                </a:extLst>
              </p:cNvPr>
              <p:cNvSpPr/>
              <p:nvPr/>
            </p:nvSpPr>
            <p:spPr>
              <a:xfrm>
                <a:off x="6412484" y="3103315"/>
                <a:ext cx="157023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𝑎</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𝑎𝑎</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𝑊</m:t>
                          </m:r>
                        </m:e>
                        <m:sub>
                          <m:r>
                            <a:rPr lang="en-US" altLang="zh-CN" sz="1400" b="0" i="1" smtClean="0">
                              <a:latin typeface="Cambria Math" panose="02040503050406030204" pitchFamily="18" charset="0"/>
                              <a:ea typeface="Cambria Math" panose="02040503050406030204" pitchFamily="18" charset="0"/>
                            </a:rPr>
                            <m:t>𝑎𝑥</m:t>
                          </m:r>
                        </m:sub>
                      </m:sSub>
                      <m:r>
                        <a:rPr lang="en-US" altLang="zh-CN" sz="1400" b="0" i="1" smtClean="0">
                          <a:latin typeface="Cambria Math" panose="02040503050406030204" pitchFamily="18" charset="0"/>
                        </a:rPr>
                        <m:t>]</m:t>
                      </m:r>
                    </m:oMath>
                  </m:oMathPara>
                </a14:m>
                <a:endParaRPr lang="en-US" sz="1400" dirty="0"/>
              </a:p>
            </p:txBody>
          </p:sp>
        </mc:Choice>
        <mc:Fallback xmlns="">
          <p:sp>
            <p:nvSpPr>
              <p:cNvPr id="67" name="Rectangle 66">
                <a:extLst>
                  <a:ext uri="{FF2B5EF4-FFF2-40B4-BE49-F238E27FC236}">
                    <a16:creationId xmlns:a16="http://schemas.microsoft.com/office/drawing/2014/main" id="{DADD18C6-4CC9-824A-9702-77675BC8D7C5}"/>
                  </a:ext>
                </a:extLst>
              </p:cNvPr>
              <p:cNvSpPr>
                <a:spLocks noRot="1" noChangeAspect="1" noMove="1" noResize="1" noEditPoints="1" noAdjustHandles="1" noChangeArrowheads="1" noChangeShapeType="1" noTextEdit="1"/>
              </p:cNvSpPr>
              <p:nvPr/>
            </p:nvSpPr>
            <p:spPr>
              <a:xfrm>
                <a:off x="6412484" y="3103315"/>
                <a:ext cx="1570238" cy="307777"/>
              </a:xfrm>
              <a:prstGeom prst="rect">
                <a:avLst/>
              </a:prstGeom>
              <a:blipFill>
                <a:blip r:embed="rId25"/>
                <a:stretch>
                  <a:fillRect b="-3846"/>
                </a:stretch>
              </a:blipFill>
            </p:spPr>
            <p:txBody>
              <a:bodyPr/>
              <a:lstStyle/>
              <a:p>
                <a:r>
                  <a:rPr lang="en-US">
                    <a:noFill/>
                  </a:rPr>
                  <a:t> </a:t>
                </a:r>
              </a:p>
            </p:txBody>
          </p:sp>
        </mc:Fallback>
      </mc:AlternateContent>
      <p:sp>
        <p:nvSpPr>
          <p:cNvPr id="68" name="Left Brace 67">
            <a:extLst>
              <a:ext uri="{FF2B5EF4-FFF2-40B4-BE49-F238E27FC236}">
                <a16:creationId xmlns:a16="http://schemas.microsoft.com/office/drawing/2014/main" id="{25AACBD3-9B73-FB46-A973-9B36A06C8DF4}"/>
              </a:ext>
            </a:extLst>
          </p:cNvPr>
          <p:cNvSpPr/>
          <p:nvPr/>
        </p:nvSpPr>
        <p:spPr>
          <a:xfrm rot="16200000">
            <a:off x="7146669" y="3348474"/>
            <a:ext cx="114079" cy="2457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10DE1EBF-CB75-394E-876A-98B17BFD4B27}"/>
              </a:ext>
            </a:extLst>
          </p:cNvPr>
          <p:cNvSpPr txBox="1"/>
          <p:nvPr/>
        </p:nvSpPr>
        <p:spPr>
          <a:xfrm>
            <a:off x="6968213" y="3586666"/>
            <a:ext cx="458780" cy="307777"/>
          </a:xfrm>
          <a:prstGeom prst="rect">
            <a:avLst/>
          </a:prstGeom>
          <a:noFill/>
        </p:spPr>
        <p:txBody>
          <a:bodyPr wrap="none" rtlCol="0">
            <a:spAutoFit/>
          </a:bodyPr>
          <a:lstStyle/>
          <a:p>
            <a:r>
              <a:rPr lang="en-US" sz="1400" dirty="0"/>
              <a:t>100</a:t>
            </a:r>
          </a:p>
        </p:txBody>
      </p:sp>
      <p:sp>
        <p:nvSpPr>
          <p:cNvPr id="70" name="Left Brace 69">
            <a:extLst>
              <a:ext uri="{FF2B5EF4-FFF2-40B4-BE49-F238E27FC236}">
                <a16:creationId xmlns:a16="http://schemas.microsoft.com/office/drawing/2014/main" id="{B0394CB1-A457-4745-956F-76AE8C1E4AA7}"/>
              </a:ext>
            </a:extLst>
          </p:cNvPr>
          <p:cNvSpPr/>
          <p:nvPr/>
        </p:nvSpPr>
        <p:spPr>
          <a:xfrm rot="16200000">
            <a:off x="7586916" y="3348474"/>
            <a:ext cx="114079" cy="2457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a:extLst>
              <a:ext uri="{FF2B5EF4-FFF2-40B4-BE49-F238E27FC236}">
                <a16:creationId xmlns:a16="http://schemas.microsoft.com/office/drawing/2014/main" id="{3F6F4CA4-D2F4-7B4D-8159-616733B4F8F9}"/>
              </a:ext>
            </a:extLst>
          </p:cNvPr>
          <p:cNvSpPr txBox="1"/>
          <p:nvPr/>
        </p:nvSpPr>
        <p:spPr>
          <a:xfrm>
            <a:off x="7408460" y="3586666"/>
            <a:ext cx="641522" cy="307777"/>
          </a:xfrm>
          <a:prstGeom prst="rect">
            <a:avLst/>
          </a:prstGeom>
          <a:noFill/>
        </p:spPr>
        <p:txBody>
          <a:bodyPr wrap="none" rtlCol="0">
            <a:spAutoFit/>
          </a:bodyPr>
          <a:lstStyle/>
          <a:p>
            <a:r>
              <a:rPr lang="en-US" sz="1400" dirty="0"/>
              <a:t>10000</a:t>
            </a:r>
          </a:p>
        </p:txBody>
      </p:sp>
      <p:sp>
        <p:nvSpPr>
          <p:cNvPr id="72" name="Left Brace 71">
            <a:extLst>
              <a:ext uri="{FF2B5EF4-FFF2-40B4-BE49-F238E27FC236}">
                <a16:creationId xmlns:a16="http://schemas.microsoft.com/office/drawing/2014/main" id="{3B4B7696-29AC-3049-AC72-34343A874E98}"/>
              </a:ext>
            </a:extLst>
          </p:cNvPr>
          <p:cNvSpPr/>
          <p:nvPr/>
        </p:nvSpPr>
        <p:spPr>
          <a:xfrm rot="10800000">
            <a:off x="7928989" y="3141781"/>
            <a:ext cx="114079" cy="24575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8EF468ED-75DE-2348-84F4-5E2B1F9EDD97}"/>
              </a:ext>
            </a:extLst>
          </p:cNvPr>
          <p:cNvSpPr txBox="1"/>
          <p:nvPr/>
        </p:nvSpPr>
        <p:spPr>
          <a:xfrm>
            <a:off x="8018268" y="3104923"/>
            <a:ext cx="458780" cy="307777"/>
          </a:xfrm>
          <a:prstGeom prst="rect">
            <a:avLst/>
          </a:prstGeom>
          <a:noFill/>
        </p:spPr>
        <p:txBody>
          <a:bodyPr wrap="none" rtlCol="0">
            <a:spAutoFit/>
          </a:bodyPr>
          <a:lstStyle/>
          <a:p>
            <a:r>
              <a:rPr lang="en-US" sz="1400" dirty="0"/>
              <a:t>100</a:t>
            </a: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E9298016-5D35-3243-BA6B-54BA40AC02B8}"/>
                  </a:ext>
                </a:extLst>
              </p:cNvPr>
              <p:cNvSpPr/>
              <p:nvPr/>
            </p:nvSpPr>
            <p:spPr>
              <a:xfrm>
                <a:off x="6412187" y="4113784"/>
                <a:ext cx="4963410" cy="338554"/>
              </a:xfrm>
              <a:prstGeom prst="rect">
                <a:avLst/>
              </a:prstGeom>
            </p:spPr>
            <p:txBody>
              <a:bodyPr wrap="none">
                <a:spAutoFit/>
              </a:bodyPr>
              <a:lstStyle/>
              <a:p>
                <a:r>
                  <a:rPr lang="en-US" altLang="zh-CN" sz="1600" dirty="0">
                    <a:ea typeface="Cambria Math" panose="02040503050406030204" pitchFamily="18" charset="0"/>
                  </a:rPr>
                  <a:t>In fact, </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𝑊</m:t>
                        </m:r>
                      </m:e>
                      <m:sub>
                        <m:r>
                          <a:rPr lang="en-US" altLang="zh-CN" sz="1600" i="1">
                            <a:latin typeface="Cambria Math" panose="02040503050406030204" pitchFamily="18" charset="0"/>
                            <a:ea typeface="Cambria Math" panose="02040503050406030204" pitchFamily="18" charset="0"/>
                          </a:rPr>
                          <m:t>𝑎𝑥</m:t>
                        </m:r>
                      </m:sub>
                    </m:sSub>
                  </m:oMath>
                </a14:m>
                <a:r>
                  <a:rPr lang="en-US" sz="1600" dirty="0"/>
                  <a:t> will automatically learn an embedding matrix!</a:t>
                </a:r>
              </a:p>
            </p:txBody>
          </p:sp>
        </mc:Choice>
        <mc:Fallback xmlns="">
          <p:sp>
            <p:nvSpPr>
              <p:cNvPr id="74" name="Rectangle 73">
                <a:extLst>
                  <a:ext uri="{FF2B5EF4-FFF2-40B4-BE49-F238E27FC236}">
                    <a16:creationId xmlns:a16="http://schemas.microsoft.com/office/drawing/2014/main" id="{E9298016-5D35-3243-BA6B-54BA40AC02B8}"/>
                  </a:ext>
                </a:extLst>
              </p:cNvPr>
              <p:cNvSpPr>
                <a:spLocks noRot="1" noChangeAspect="1" noMove="1" noResize="1" noEditPoints="1" noAdjustHandles="1" noChangeArrowheads="1" noChangeShapeType="1" noTextEdit="1"/>
              </p:cNvSpPr>
              <p:nvPr/>
            </p:nvSpPr>
            <p:spPr>
              <a:xfrm>
                <a:off x="6412187" y="4113784"/>
                <a:ext cx="4963410" cy="338554"/>
              </a:xfrm>
              <a:prstGeom prst="rect">
                <a:avLst/>
              </a:prstGeom>
              <a:blipFill>
                <a:blip r:embed="rId26"/>
                <a:stretch>
                  <a:fillRect l="-510" t="-7407" r="-510" b="-18519"/>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F3A0E8DF-CE11-4A4C-95C4-5A7AC1A8161F}"/>
              </a:ext>
            </a:extLst>
          </p:cNvPr>
          <p:cNvSpPr txBox="1"/>
          <p:nvPr/>
        </p:nvSpPr>
        <p:spPr>
          <a:xfrm>
            <a:off x="6412282" y="4703729"/>
            <a:ext cx="3379130" cy="338554"/>
          </a:xfrm>
          <a:prstGeom prst="rect">
            <a:avLst/>
          </a:prstGeom>
          <a:noFill/>
        </p:spPr>
        <p:txBody>
          <a:bodyPr wrap="none" rtlCol="0">
            <a:spAutoFit/>
          </a:bodyPr>
          <a:lstStyle/>
          <a:p>
            <a:r>
              <a:rPr lang="en-US" sz="1600" dirty="0"/>
              <a:t>Training an RNN model is much slower</a:t>
            </a:r>
          </a:p>
        </p:txBody>
      </p:sp>
    </p:spTree>
    <p:extLst>
      <p:ext uri="{BB962C8B-B14F-4D97-AF65-F5344CB8AC3E}">
        <p14:creationId xmlns:p14="http://schemas.microsoft.com/office/powerpoint/2010/main" val="193545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horizontal)">
                                      <p:cBhvr>
                                        <p:cTn id="7" dur="500"/>
                                        <p:tgtEl>
                                          <p:spTgt spid="6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blinds(horizontal)">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linds(horizontal)">
                                      <p:cBhvr>
                                        <p:cTn id="15" dur="500"/>
                                        <p:tgtEl>
                                          <p:spTgt spid="6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blinds(horizontal)">
                                      <p:cBhvr>
                                        <p:cTn id="18" dur="500"/>
                                        <p:tgtEl>
                                          <p:spTgt spid="6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blinds(horizontal)">
                                      <p:cBhvr>
                                        <p:cTn id="21" dur="500"/>
                                        <p:tgtEl>
                                          <p:spTgt spid="6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blinds(horizontal)">
                                      <p:cBhvr>
                                        <p:cTn id="24" dur="500"/>
                                        <p:tgtEl>
                                          <p:spTgt spid="7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linds(horizontal)">
                                      <p:cBhvr>
                                        <p:cTn id="27" dur="500"/>
                                        <p:tgtEl>
                                          <p:spTgt spid="7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linds(horizontal)">
                                      <p:cBhvr>
                                        <p:cTn id="30" dur="500"/>
                                        <p:tgtEl>
                                          <p:spTgt spid="7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blinds(horizontal)">
                                      <p:cBhvr>
                                        <p:cTn id="33" dur="5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blinds(horizontal)">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blinds(horizontal)">
                                      <p:cBhvr>
                                        <p:cTn id="4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animBg="1"/>
      <p:bldP spid="69" grpId="0"/>
      <p:bldP spid="70" grpId="0" animBg="1"/>
      <p:bldP spid="71" grpId="0"/>
      <p:bldP spid="72" grpId="0" animBg="1"/>
      <p:bldP spid="73" grpId="0"/>
      <p:bldP spid="74" grpId="0"/>
      <p:bldP spid="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2765A-8D54-264F-9464-2979E06D6012}"/>
              </a:ext>
            </a:extLst>
          </p:cNvPr>
          <p:cNvSpPr>
            <a:spLocks noGrp="1"/>
          </p:cNvSpPr>
          <p:nvPr>
            <p:ph type="title"/>
          </p:nvPr>
        </p:nvSpPr>
        <p:spPr>
          <a:xfrm>
            <a:off x="838200" y="365125"/>
            <a:ext cx="10515600" cy="915035"/>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Simpler models </a:t>
            </a:r>
          </a:p>
        </p:txBody>
      </p:sp>
      <p:sp>
        <p:nvSpPr>
          <p:cNvPr id="4" name="Date Placeholder 3">
            <a:extLst>
              <a:ext uri="{FF2B5EF4-FFF2-40B4-BE49-F238E27FC236}">
                <a16:creationId xmlns:a16="http://schemas.microsoft.com/office/drawing/2014/main" id="{906B74C2-F78F-6841-A150-AFFD65C71170}"/>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F950A464-7AEE-1940-B1A2-849CBEC07D4D}"/>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AC3D145A-9427-7B48-B1F9-90B4C0CDA772}"/>
              </a:ext>
            </a:extLst>
          </p:cNvPr>
          <p:cNvSpPr>
            <a:spLocks noGrp="1"/>
          </p:cNvSpPr>
          <p:nvPr>
            <p:ph type="sldNum" sz="quarter" idx="12"/>
          </p:nvPr>
        </p:nvSpPr>
        <p:spPr/>
        <p:txBody>
          <a:bodyPr/>
          <a:lstStyle/>
          <a:p>
            <a:fld id="{C5E58D30-4ED1-5B49-9F4E-015BAF999FD1}" type="slidenum">
              <a:rPr lang="en-US" smtClean="0"/>
              <a:t>17</a:t>
            </a:fld>
            <a:endParaRPr lang="en-US"/>
          </a:p>
        </p:txBody>
      </p:sp>
      <p:pic>
        <p:nvPicPr>
          <p:cNvPr id="7" name="Picture 6">
            <a:extLst>
              <a:ext uri="{FF2B5EF4-FFF2-40B4-BE49-F238E27FC236}">
                <a16:creationId xmlns:a16="http://schemas.microsoft.com/office/drawing/2014/main" id="{366DCED6-5D01-6648-90BB-5444A0DB40F6}"/>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CF31756B-EF20-D84C-938F-8A863F1C38B0}"/>
              </a:ext>
            </a:extLst>
          </p:cNvPr>
          <p:cNvSpPr txBox="1"/>
          <p:nvPr/>
        </p:nvSpPr>
        <p:spPr>
          <a:xfrm>
            <a:off x="1062883" y="1656080"/>
            <a:ext cx="1146917" cy="369332"/>
          </a:xfrm>
          <a:prstGeom prst="rect">
            <a:avLst/>
          </a:prstGeom>
          <a:noFill/>
        </p:spPr>
        <p:txBody>
          <a:bodyPr wrap="none" rtlCol="0">
            <a:spAutoFit/>
          </a:bodyPr>
          <a:lstStyle/>
          <a:p>
            <a:r>
              <a:rPr lang="en-US" b="1" dirty="0"/>
              <a:t>Word2vec</a:t>
            </a:r>
          </a:p>
        </p:txBody>
      </p:sp>
      <p:sp>
        <p:nvSpPr>
          <p:cNvPr id="10" name="TextBox 9">
            <a:extLst>
              <a:ext uri="{FF2B5EF4-FFF2-40B4-BE49-F238E27FC236}">
                <a16:creationId xmlns:a16="http://schemas.microsoft.com/office/drawing/2014/main" id="{476127D3-BEB0-4A4F-B699-44D025D5393D}"/>
              </a:ext>
            </a:extLst>
          </p:cNvPr>
          <p:cNvSpPr txBox="1"/>
          <p:nvPr/>
        </p:nvSpPr>
        <p:spPr>
          <a:xfrm>
            <a:off x="2540001" y="1706158"/>
            <a:ext cx="8432799" cy="307777"/>
          </a:xfrm>
          <a:prstGeom prst="rect">
            <a:avLst/>
          </a:prstGeom>
          <a:noFill/>
        </p:spPr>
        <p:txBody>
          <a:bodyPr wrap="square" rtlCol="0">
            <a:spAutoFit/>
          </a:bodyPr>
          <a:lstStyle/>
          <a:p>
            <a:r>
              <a:rPr lang="en-US" sz="1400" dirty="0" err="1"/>
              <a:t>Mikolov</a:t>
            </a:r>
            <a:r>
              <a:rPr lang="en-US" sz="1400" dirty="0"/>
              <a:t>, T., Chen, K., </a:t>
            </a:r>
            <a:r>
              <a:rPr lang="en-US" sz="1400" dirty="0" err="1"/>
              <a:t>Corrado</a:t>
            </a:r>
            <a:r>
              <a:rPr lang="en-US" sz="1400" dirty="0"/>
              <a:t>, G., &amp; Dean, J. (2013). Efficient estimation of word representations in vector space</a:t>
            </a:r>
          </a:p>
        </p:txBody>
      </p:sp>
      <p:sp>
        <p:nvSpPr>
          <p:cNvPr id="11" name="Left Brace 10">
            <a:extLst>
              <a:ext uri="{FF2B5EF4-FFF2-40B4-BE49-F238E27FC236}">
                <a16:creationId xmlns:a16="http://schemas.microsoft.com/office/drawing/2014/main" id="{57DC9051-D517-AD4B-BFCD-67D1C941650F}"/>
              </a:ext>
            </a:extLst>
          </p:cNvPr>
          <p:cNvSpPr/>
          <p:nvPr/>
        </p:nvSpPr>
        <p:spPr>
          <a:xfrm>
            <a:off x="2766906" y="3412772"/>
            <a:ext cx="325120" cy="7473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BB0DF22-C4A1-EC40-A96A-9A8D89E05E61}"/>
              </a:ext>
            </a:extLst>
          </p:cNvPr>
          <p:cNvSpPr txBox="1"/>
          <p:nvPr/>
        </p:nvSpPr>
        <p:spPr>
          <a:xfrm>
            <a:off x="3234266" y="3301082"/>
            <a:ext cx="1209049" cy="369332"/>
          </a:xfrm>
          <a:prstGeom prst="rect">
            <a:avLst/>
          </a:prstGeom>
          <a:noFill/>
        </p:spPr>
        <p:txBody>
          <a:bodyPr wrap="none" rtlCol="0">
            <a:spAutoFit/>
          </a:bodyPr>
          <a:lstStyle/>
          <a:p>
            <a:r>
              <a:rPr lang="en-US" dirty="0"/>
              <a:t>Skip-grams</a:t>
            </a:r>
          </a:p>
        </p:txBody>
      </p:sp>
      <p:sp>
        <p:nvSpPr>
          <p:cNvPr id="13" name="TextBox 12">
            <a:extLst>
              <a:ext uri="{FF2B5EF4-FFF2-40B4-BE49-F238E27FC236}">
                <a16:creationId xmlns:a16="http://schemas.microsoft.com/office/drawing/2014/main" id="{2C4AFB00-C8D7-FA4A-A86E-13084AA5BE2B}"/>
              </a:ext>
            </a:extLst>
          </p:cNvPr>
          <p:cNvSpPr txBox="1"/>
          <p:nvPr/>
        </p:nvSpPr>
        <p:spPr>
          <a:xfrm>
            <a:off x="3234266" y="3966096"/>
            <a:ext cx="3352136" cy="369332"/>
          </a:xfrm>
          <a:prstGeom prst="rect">
            <a:avLst/>
          </a:prstGeom>
          <a:noFill/>
        </p:spPr>
        <p:txBody>
          <a:bodyPr wrap="none" rtlCol="0">
            <a:spAutoFit/>
          </a:bodyPr>
          <a:lstStyle/>
          <a:p>
            <a:r>
              <a:rPr lang="en-US" dirty="0"/>
              <a:t>Continuous Bag-of-words (CBOW)</a:t>
            </a:r>
          </a:p>
        </p:txBody>
      </p:sp>
      <p:sp>
        <p:nvSpPr>
          <p:cNvPr id="3" name="TextBox 2">
            <a:extLst>
              <a:ext uri="{FF2B5EF4-FFF2-40B4-BE49-F238E27FC236}">
                <a16:creationId xmlns:a16="http://schemas.microsoft.com/office/drawing/2014/main" id="{F6D2752C-0DF4-AC42-8646-78A53EACC845}"/>
              </a:ext>
            </a:extLst>
          </p:cNvPr>
          <p:cNvSpPr txBox="1"/>
          <p:nvPr/>
        </p:nvSpPr>
        <p:spPr>
          <a:xfrm>
            <a:off x="2540001" y="2219407"/>
            <a:ext cx="8067040" cy="523220"/>
          </a:xfrm>
          <a:prstGeom prst="rect">
            <a:avLst/>
          </a:prstGeom>
          <a:noFill/>
        </p:spPr>
        <p:txBody>
          <a:bodyPr wrap="square" rtlCol="0">
            <a:spAutoFit/>
          </a:bodyPr>
          <a:lstStyle/>
          <a:p>
            <a:r>
              <a:rPr lang="en-US" sz="1400" dirty="0" err="1"/>
              <a:t>Mikolov</a:t>
            </a:r>
            <a:r>
              <a:rPr lang="en-US" sz="1400" dirty="0"/>
              <a:t>, T., </a:t>
            </a:r>
            <a:r>
              <a:rPr lang="en-US" sz="1400" dirty="0" err="1"/>
              <a:t>Sutskever</a:t>
            </a:r>
            <a:r>
              <a:rPr lang="en-US" sz="1400" dirty="0"/>
              <a:t>, I., Chen, K., </a:t>
            </a:r>
            <a:r>
              <a:rPr lang="en-US" sz="1400" dirty="0" err="1"/>
              <a:t>Corrado</a:t>
            </a:r>
            <a:r>
              <a:rPr lang="en-US" sz="1400" dirty="0"/>
              <a:t>, G. S., &amp; Dean, J. (2013). Distributed representations of words and phrases and their compositionality. </a:t>
            </a:r>
          </a:p>
        </p:txBody>
      </p:sp>
      <p:sp>
        <p:nvSpPr>
          <p:cNvPr id="9" name="TextBox 8">
            <a:extLst>
              <a:ext uri="{FF2B5EF4-FFF2-40B4-BE49-F238E27FC236}">
                <a16:creationId xmlns:a16="http://schemas.microsoft.com/office/drawing/2014/main" id="{831E4FE3-B4FB-0C42-A9E8-419E90849042}"/>
              </a:ext>
            </a:extLst>
          </p:cNvPr>
          <p:cNvSpPr txBox="1"/>
          <p:nvPr/>
        </p:nvSpPr>
        <p:spPr>
          <a:xfrm>
            <a:off x="1619840" y="3606489"/>
            <a:ext cx="1028871" cy="338554"/>
          </a:xfrm>
          <a:prstGeom prst="rect">
            <a:avLst/>
          </a:prstGeom>
          <a:noFill/>
        </p:spPr>
        <p:txBody>
          <a:bodyPr wrap="none" rtlCol="0">
            <a:spAutoFit/>
          </a:bodyPr>
          <a:lstStyle/>
          <a:p>
            <a:r>
              <a:rPr lang="en-US" sz="1600" dirty="0"/>
              <a:t>Word2vec</a:t>
            </a:r>
          </a:p>
        </p:txBody>
      </p:sp>
    </p:spTree>
    <p:extLst>
      <p:ext uri="{BB962C8B-B14F-4D97-AF65-F5344CB8AC3E}">
        <p14:creationId xmlns:p14="http://schemas.microsoft.com/office/powerpoint/2010/main" val="1059825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192-F7B8-164E-A36A-E445F0EE91B5}"/>
              </a:ext>
            </a:extLst>
          </p:cNvPr>
          <p:cNvSpPr>
            <a:spLocks noGrp="1"/>
          </p:cNvSpPr>
          <p:nvPr>
            <p:ph type="title"/>
          </p:nvPr>
        </p:nvSpPr>
        <p:spPr>
          <a:xfrm>
            <a:off x="838200" y="365125"/>
            <a:ext cx="10515600" cy="833755"/>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Skip-gram</a:t>
            </a:r>
          </a:p>
        </p:txBody>
      </p:sp>
      <p:sp>
        <p:nvSpPr>
          <p:cNvPr id="4" name="Date Placeholder 3">
            <a:extLst>
              <a:ext uri="{FF2B5EF4-FFF2-40B4-BE49-F238E27FC236}">
                <a16:creationId xmlns:a16="http://schemas.microsoft.com/office/drawing/2014/main" id="{B12C7E12-3636-6C4B-8DAC-7847C5CF78A2}"/>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772B2519-449C-4D45-AE3E-E386A2B7A5F3}"/>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24776C1A-6F8C-AD4B-8550-94D0F722BF66}"/>
              </a:ext>
            </a:extLst>
          </p:cNvPr>
          <p:cNvSpPr>
            <a:spLocks noGrp="1"/>
          </p:cNvSpPr>
          <p:nvPr>
            <p:ph type="sldNum" sz="quarter" idx="12"/>
          </p:nvPr>
        </p:nvSpPr>
        <p:spPr/>
        <p:txBody>
          <a:bodyPr/>
          <a:lstStyle/>
          <a:p>
            <a:fld id="{C5E58D30-4ED1-5B49-9F4E-015BAF999FD1}" type="slidenum">
              <a:rPr lang="en-US" smtClean="0"/>
              <a:t>18</a:t>
            </a:fld>
            <a:endParaRPr lang="en-US"/>
          </a:p>
        </p:txBody>
      </p:sp>
      <p:pic>
        <p:nvPicPr>
          <p:cNvPr id="7" name="Picture 6">
            <a:extLst>
              <a:ext uri="{FF2B5EF4-FFF2-40B4-BE49-F238E27FC236}">
                <a16:creationId xmlns:a16="http://schemas.microsoft.com/office/drawing/2014/main" id="{FDB3F21B-5FD9-B24D-979D-A35FC1EF8CD1}"/>
              </a:ext>
            </a:extLst>
          </p:cNvPr>
          <p:cNvPicPr>
            <a:picLocks noChangeAspect="1"/>
          </p:cNvPicPr>
          <p:nvPr/>
        </p:nvPicPr>
        <p:blipFill>
          <a:blip r:embed="rId2"/>
          <a:stretch>
            <a:fillRect/>
          </a:stretch>
        </p:blipFill>
        <p:spPr>
          <a:xfrm>
            <a:off x="11130461" y="150494"/>
            <a:ext cx="910525" cy="632918"/>
          </a:xfrm>
          <a:prstGeom prst="rect">
            <a:avLst/>
          </a:prstGeom>
        </p:spPr>
      </p:pic>
      <p:grpSp>
        <p:nvGrpSpPr>
          <p:cNvPr id="8" name="Group 7">
            <a:extLst>
              <a:ext uri="{FF2B5EF4-FFF2-40B4-BE49-F238E27FC236}">
                <a16:creationId xmlns:a16="http://schemas.microsoft.com/office/drawing/2014/main" id="{F5BDF0D3-84E9-8F4C-86E9-ED21AF91871D}"/>
              </a:ext>
            </a:extLst>
          </p:cNvPr>
          <p:cNvGrpSpPr/>
          <p:nvPr/>
        </p:nvGrpSpPr>
        <p:grpSpPr>
          <a:xfrm>
            <a:off x="1006037" y="1591704"/>
            <a:ext cx="10124424" cy="375560"/>
            <a:chOff x="962711" y="2594157"/>
            <a:chExt cx="10124424" cy="375560"/>
          </a:xfrm>
        </p:grpSpPr>
        <p:sp>
          <p:nvSpPr>
            <p:cNvPr id="9" name="TextBox 8">
              <a:extLst>
                <a:ext uri="{FF2B5EF4-FFF2-40B4-BE49-F238E27FC236}">
                  <a16:creationId xmlns:a16="http://schemas.microsoft.com/office/drawing/2014/main" id="{E3DFAB16-EDB3-564C-BB28-5E05AF8B5CE3}"/>
                </a:ext>
              </a:extLst>
            </p:cNvPr>
            <p:cNvSpPr txBox="1"/>
            <p:nvPr/>
          </p:nvSpPr>
          <p:spPr>
            <a:xfrm>
              <a:off x="962711" y="2600385"/>
              <a:ext cx="242374"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3F12E678-C9D0-B44F-AB23-DE7910B9A042}"/>
                </a:ext>
              </a:extLst>
            </p:cNvPr>
            <p:cNvSpPr txBox="1"/>
            <p:nvPr/>
          </p:nvSpPr>
          <p:spPr>
            <a:xfrm>
              <a:off x="1638046" y="2600385"/>
              <a:ext cx="766044" cy="369332"/>
            </a:xfrm>
            <a:prstGeom prst="rect">
              <a:avLst/>
            </a:prstGeom>
            <a:noFill/>
          </p:spPr>
          <p:txBody>
            <a:bodyPr wrap="none" rtlCol="0">
              <a:spAutoFit/>
            </a:bodyPr>
            <a:lstStyle/>
            <a:p>
              <a:r>
                <a:rPr lang="en-US" dirty="0"/>
                <a:t>would</a:t>
              </a:r>
            </a:p>
          </p:txBody>
        </p:sp>
        <p:sp>
          <p:nvSpPr>
            <p:cNvPr id="11" name="TextBox 10">
              <a:extLst>
                <a:ext uri="{FF2B5EF4-FFF2-40B4-BE49-F238E27FC236}">
                  <a16:creationId xmlns:a16="http://schemas.microsoft.com/office/drawing/2014/main" id="{6942715A-5596-334D-AFF0-6395553020BC}"/>
                </a:ext>
              </a:extLst>
            </p:cNvPr>
            <p:cNvSpPr txBox="1"/>
            <p:nvPr/>
          </p:nvSpPr>
          <p:spPr>
            <a:xfrm>
              <a:off x="2796020" y="2600385"/>
              <a:ext cx="502638" cy="369332"/>
            </a:xfrm>
            <a:prstGeom prst="rect">
              <a:avLst/>
            </a:prstGeom>
            <a:noFill/>
          </p:spPr>
          <p:txBody>
            <a:bodyPr wrap="none" rtlCol="0">
              <a:spAutoFit/>
            </a:bodyPr>
            <a:lstStyle/>
            <a:p>
              <a:r>
                <a:rPr lang="en-US" dirty="0"/>
                <a:t>like</a:t>
              </a:r>
            </a:p>
          </p:txBody>
        </p:sp>
        <p:sp>
          <p:nvSpPr>
            <p:cNvPr id="12" name="TextBox 11">
              <a:extLst>
                <a:ext uri="{FF2B5EF4-FFF2-40B4-BE49-F238E27FC236}">
                  <a16:creationId xmlns:a16="http://schemas.microsoft.com/office/drawing/2014/main" id="{5A856458-9120-304B-A998-5ABE0608011B}"/>
                </a:ext>
              </a:extLst>
            </p:cNvPr>
            <p:cNvSpPr txBox="1"/>
            <p:nvPr/>
          </p:nvSpPr>
          <p:spPr>
            <a:xfrm>
              <a:off x="3690588" y="2600385"/>
              <a:ext cx="696024" cy="369332"/>
            </a:xfrm>
            <a:prstGeom prst="rect">
              <a:avLst/>
            </a:prstGeom>
            <a:noFill/>
          </p:spPr>
          <p:txBody>
            <a:bodyPr wrap="none" rtlCol="0">
              <a:spAutoFit/>
            </a:bodyPr>
            <a:lstStyle/>
            <a:p>
              <a:r>
                <a:rPr lang="en-US" dirty="0"/>
                <a:t>some</a:t>
              </a:r>
            </a:p>
          </p:txBody>
        </p:sp>
        <p:sp>
          <p:nvSpPr>
            <p:cNvPr id="13" name="TextBox 12">
              <a:extLst>
                <a:ext uri="{FF2B5EF4-FFF2-40B4-BE49-F238E27FC236}">
                  <a16:creationId xmlns:a16="http://schemas.microsoft.com/office/drawing/2014/main" id="{4617B32E-1249-594B-9826-6A2BC8037F03}"/>
                </a:ext>
              </a:extLst>
            </p:cNvPr>
            <p:cNvSpPr txBox="1"/>
            <p:nvPr/>
          </p:nvSpPr>
          <p:spPr>
            <a:xfrm>
              <a:off x="4696480" y="2600385"/>
              <a:ext cx="836832" cy="369332"/>
            </a:xfrm>
            <a:prstGeom prst="rect">
              <a:avLst/>
            </a:prstGeom>
            <a:noFill/>
          </p:spPr>
          <p:txBody>
            <a:bodyPr wrap="none" rtlCol="0">
              <a:spAutoFit/>
            </a:bodyPr>
            <a:lstStyle/>
            <a:p>
              <a:r>
                <a:rPr lang="en-US" dirty="0"/>
                <a:t>orange</a:t>
              </a:r>
            </a:p>
          </p:txBody>
        </p:sp>
        <p:sp>
          <p:nvSpPr>
            <p:cNvPr id="14" name="TextBox 13">
              <a:extLst>
                <a:ext uri="{FF2B5EF4-FFF2-40B4-BE49-F238E27FC236}">
                  <a16:creationId xmlns:a16="http://schemas.microsoft.com/office/drawing/2014/main" id="{6EDF3ADB-3EF2-E54C-A3C1-D7A93F423296}"/>
                </a:ext>
              </a:extLst>
            </p:cNvPr>
            <p:cNvSpPr txBox="1"/>
            <p:nvPr/>
          </p:nvSpPr>
          <p:spPr>
            <a:xfrm>
              <a:off x="5646049" y="2594157"/>
              <a:ext cx="627095" cy="369332"/>
            </a:xfrm>
            <a:prstGeom prst="rect">
              <a:avLst/>
            </a:prstGeom>
            <a:noFill/>
          </p:spPr>
          <p:txBody>
            <a:bodyPr wrap="none" rtlCol="0">
              <a:spAutoFit/>
            </a:bodyPr>
            <a:lstStyle/>
            <a:p>
              <a:r>
                <a:rPr lang="en-US" dirty="0"/>
                <a:t>juice</a:t>
              </a:r>
            </a:p>
          </p:txBody>
        </p:sp>
        <p:sp>
          <p:nvSpPr>
            <p:cNvPr id="15" name="TextBox 14">
              <a:extLst>
                <a:ext uri="{FF2B5EF4-FFF2-40B4-BE49-F238E27FC236}">
                  <a16:creationId xmlns:a16="http://schemas.microsoft.com/office/drawing/2014/main" id="{BC09E3F5-C04C-5B4F-A9D8-86F6DAE213EB}"/>
                </a:ext>
              </a:extLst>
            </p:cNvPr>
            <p:cNvSpPr txBox="1"/>
            <p:nvPr/>
          </p:nvSpPr>
          <p:spPr>
            <a:xfrm>
              <a:off x="6540617" y="2594157"/>
              <a:ext cx="601447" cy="369332"/>
            </a:xfrm>
            <a:prstGeom prst="rect">
              <a:avLst/>
            </a:prstGeom>
            <a:noFill/>
          </p:spPr>
          <p:txBody>
            <a:bodyPr wrap="none" rtlCol="0">
              <a:spAutoFit/>
            </a:bodyPr>
            <a:lstStyle/>
            <a:p>
              <a:r>
                <a:rPr lang="en-US" dirty="0"/>
                <a:t>with</a:t>
              </a:r>
            </a:p>
          </p:txBody>
        </p:sp>
        <p:sp>
          <p:nvSpPr>
            <p:cNvPr id="16" name="TextBox 15">
              <a:extLst>
                <a:ext uri="{FF2B5EF4-FFF2-40B4-BE49-F238E27FC236}">
                  <a16:creationId xmlns:a16="http://schemas.microsoft.com/office/drawing/2014/main" id="{D6E53ECF-E7F7-7044-81BD-EAD633CA5E6A}"/>
                </a:ext>
              </a:extLst>
            </p:cNvPr>
            <p:cNvSpPr txBox="1"/>
            <p:nvPr/>
          </p:nvSpPr>
          <p:spPr>
            <a:xfrm>
              <a:off x="7363221" y="2594157"/>
              <a:ext cx="696024" cy="369332"/>
            </a:xfrm>
            <a:prstGeom prst="rect">
              <a:avLst/>
            </a:prstGeom>
            <a:noFill/>
          </p:spPr>
          <p:txBody>
            <a:bodyPr wrap="none" rtlCol="0">
              <a:spAutoFit/>
            </a:bodyPr>
            <a:lstStyle/>
            <a:p>
              <a:r>
                <a:rPr lang="en-US" dirty="0"/>
                <a:t>some</a:t>
              </a:r>
            </a:p>
          </p:txBody>
        </p:sp>
        <p:sp>
          <p:nvSpPr>
            <p:cNvPr id="17" name="TextBox 16">
              <a:extLst>
                <a:ext uri="{FF2B5EF4-FFF2-40B4-BE49-F238E27FC236}">
                  <a16:creationId xmlns:a16="http://schemas.microsoft.com/office/drawing/2014/main" id="{B65948DA-2A45-924E-8F0E-B8EDFF5CCD09}"/>
                </a:ext>
              </a:extLst>
            </p:cNvPr>
            <p:cNvSpPr txBox="1"/>
            <p:nvPr/>
          </p:nvSpPr>
          <p:spPr>
            <a:xfrm>
              <a:off x="8272523" y="2594157"/>
              <a:ext cx="714363" cy="369332"/>
            </a:xfrm>
            <a:prstGeom prst="rect">
              <a:avLst/>
            </a:prstGeom>
            <a:noFill/>
          </p:spPr>
          <p:txBody>
            <a:bodyPr wrap="none" rtlCol="0">
              <a:spAutoFit/>
            </a:bodyPr>
            <a:lstStyle/>
            <a:p>
              <a:r>
                <a:rPr lang="en-US" dirty="0"/>
                <a:t>white</a:t>
              </a:r>
            </a:p>
          </p:txBody>
        </p:sp>
        <p:sp>
          <p:nvSpPr>
            <p:cNvPr id="18" name="TextBox 17">
              <a:extLst>
                <a:ext uri="{FF2B5EF4-FFF2-40B4-BE49-F238E27FC236}">
                  <a16:creationId xmlns:a16="http://schemas.microsoft.com/office/drawing/2014/main" id="{D4E450F5-EE0A-C246-9950-6DADF71E1C23}"/>
                </a:ext>
              </a:extLst>
            </p:cNvPr>
            <p:cNvSpPr txBox="1"/>
            <p:nvPr/>
          </p:nvSpPr>
          <p:spPr>
            <a:xfrm>
              <a:off x="9122446" y="2594157"/>
              <a:ext cx="1095043" cy="369332"/>
            </a:xfrm>
            <a:prstGeom prst="rect">
              <a:avLst/>
            </a:prstGeom>
            <a:noFill/>
          </p:spPr>
          <p:txBody>
            <a:bodyPr wrap="none" rtlCol="0">
              <a:spAutoFit/>
            </a:bodyPr>
            <a:lstStyle/>
            <a:p>
              <a:r>
                <a:rPr lang="en-US" dirty="0"/>
                <a:t>chocolate</a:t>
              </a:r>
            </a:p>
          </p:txBody>
        </p:sp>
        <p:sp>
          <p:nvSpPr>
            <p:cNvPr id="19" name="TextBox 18">
              <a:extLst>
                <a:ext uri="{FF2B5EF4-FFF2-40B4-BE49-F238E27FC236}">
                  <a16:creationId xmlns:a16="http://schemas.microsoft.com/office/drawing/2014/main" id="{8D0AC12D-16B3-5F4F-8BE8-0A0C43768014}"/>
                </a:ext>
              </a:extLst>
            </p:cNvPr>
            <p:cNvSpPr txBox="1"/>
            <p:nvPr/>
          </p:nvSpPr>
          <p:spPr>
            <a:xfrm>
              <a:off x="10419516" y="2594157"/>
              <a:ext cx="667619" cy="369332"/>
            </a:xfrm>
            <a:prstGeom prst="rect">
              <a:avLst/>
            </a:prstGeom>
            <a:noFill/>
          </p:spPr>
          <p:txBody>
            <a:bodyPr wrap="none" rtlCol="0">
              <a:spAutoFit/>
            </a:bodyPr>
            <a:lstStyle/>
            <a:p>
              <a:r>
                <a:rPr lang="en-US" dirty="0"/>
                <a:t>chips</a:t>
              </a:r>
            </a:p>
          </p:txBody>
        </p:sp>
      </p:grpSp>
      <p:sp>
        <p:nvSpPr>
          <p:cNvPr id="26" name="TextBox 25">
            <a:extLst>
              <a:ext uri="{FF2B5EF4-FFF2-40B4-BE49-F238E27FC236}">
                <a16:creationId xmlns:a16="http://schemas.microsoft.com/office/drawing/2014/main" id="{295FB528-059E-7E46-BBAF-249098FB0242}"/>
              </a:ext>
            </a:extLst>
          </p:cNvPr>
          <p:cNvSpPr txBox="1"/>
          <p:nvPr/>
        </p:nvSpPr>
        <p:spPr>
          <a:xfrm>
            <a:off x="964662" y="2885592"/>
            <a:ext cx="3117264" cy="338554"/>
          </a:xfrm>
          <a:prstGeom prst="rect">
            <a:avLst/>
          </a:prstGeom>
          <a:noFill/>
        </p:spPr>
        <p:txBody>
          <a:bodyPr wrap="none" rtlCol="0">
            <a:spAutoFit/>
          </a:bodyPr>
          <a:lstStyle/>
          <a:p>
            <a:r>
              <a:rPr lang="en-US" sz="1600" dirty="0"/>
              <a:t>Randomly pickup a word as </a:t>
            </a:r>
            <a:r>
              <a:rPr lang="en-US" sz="1600" i="1" dirty="0"/>
              <a:t>context</a:t>
            </a:r>
          </a:p>
        </p:txBody>
      </p:sp>
      <p:sp>
        <p:nvSpPr>
          <p:cNvPr id="27" name="Rectangle 26">
            <a:extLst>
              <a:ext uri="{FF2B5EF4-FFF2-40B4-BE49-F238E27FC236}">
                <a16:creationId xmlns:a16="http://schemas.microsoft.com/office/drawing/2014/main" id="{4ECE8BC8-5B04-4E45-B942-C1F0102EAB37}"/>
              </a:ext>
            </a:extLst>
          </p:cNvPr>
          <p:cNvSpPr/>
          <p:nvPr/>
        </p:nvSpPr>
        <p:spPr>
          <a:xfrm>
            <a:off x="4794807" y="1591704"/>
            <a:ext cx="707760" cy="369332"/>
          </a:xfrm>
          <a:prstGeom prst="rect">
            <a:avLst/>
          </a:prstGeom>
          <a:solidFill>
            <a:srgbClr val="FFC000">
              <a:alpha val="40000"/>
            </a:srgbClr>
          </a:solidFill>
          <a:ln>
            <a:solidFill>
              <a:srgbClr val="FFC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827CFBC-F7E0-EF49-8F02-D9FF42616A67}"/>
              </a:ext>
            </a:extLst>
          </p:cNvPr>
          <p:cNvSpPr txBox="1"/>
          <p:nvPr/>
        </p:nvSpPr>
        <p:spPr>
          <a:xfrm>
            <a:off x="4739806" y="2184583"/>
            <a:ext cx="832087" cy="338554"/>
          </a:xfrm>
          <a:prstGeom prst="rect">
            <a:avLst/>
          </a:prstGeom>
          <a:noFill/>
        </p:spPr>
        <p:txBody>
          <a:bodyPr wrap="none" rtlCol="0">
            <a:spAutoFit/>
          </a:bodyPr>
          <a:lstStyle/>
          <a:p>
            <a:r>
              <a:rPr lang="en-US" sz="1600" dirty="0">
                <a:solidFill>
                  <a:srgbClr val="FFC000"/>
                </a:solidFill>
              </a:rPr>
              <a:t>Context</a:t>
            </a:r>
          </a:p>
        </p:txBody>
      </p:sp>
      <p:sp>
        <p:nvSpPr>
          <p:cNvPr id="29" name="TextBox 28">
            <a:extLst>
              <a:ext uri="{FF2B5EF4-FFF2-40B4-BE49-F238E27FC236}">
                <a16:creationId xmlns:a16="http://schemas.microsoft.com/office/drawing/2014/main" id="{EFB7AFE3-B73F-764E-B130-BB2B5DB2A94D}"/>
              </a:ext>
            </a:extLst>
          </p:cNvPr>
          <p:cNvSpPr txBox="1"/>
          <p:nvPr/>
        </p:nvSpPr>
        <p:spPr>
          <a:xfrm>
            <a:off x="964662" y="3288693"/>
            <a:ext cx="5496954" cy="338554"/>
          </a:xfrm>
          <a:prstGeom prst="rect">
            <a:avLst/>
          </a:prstGeom>
          <a:noFill/>
        </p:spPr>
        <p:txBody>
          <a:bodyPr wrap="none" rtlCol="0">
            <a:spAutoFit/>
          </a:bodyPr>
          <a:lstStyle/>
          <a:p>
            <a:r>
              <a:rPr lang="en-US" sz="1600" dirty="0"/>
              <a:t>Randomly pickup another word (within some </a:t>
            </a:r>
            <a:r>
              <a:rPr lang="en-US" sz="1600" dirty="0" err="1"/>
              <a:t>winodw</a:t>
            </a:r>
            <a:r>
              <a:rPr lang="en-US" sz="1600" dirty="0"/>
              <a:t>) as </a:t>
            </a:r>
            <a:r>
              <a:rPr lang="en-US" sz="1600" i="1" dirty="0"/>
              <a:t>target</a:t>
            </a:r>
          </a:p>
        </p:txBody>
      </p:sp>
      <p:sp>
        <p:nvSpPr>
          <p:cNvPr id="30" name="Rectangle 29">
            <a:extLst>
              <a:ext uri="{FF2B5EF4-FFF2-40B4-BE49-F238E27FC236}">
                <a16:creationId xmlns:a16="http://schemas.microsoft.com/office/drawing/2014/main" id="{6D8ABEAC-8B0C-F644-9A61-B85BC30DC2F0}"/>
              </a:ext>
            </a:extLst>
          </p:cNvPr>
          <p:cNvSpPr/>
          <p:nvPr/>
        </p:nvSpPr>
        <p:spPr>
          <a:xfrm>
            <a:off x="5689375" y="1597932"/>
            <a:ext cx="573539" cy="369332"/>
          </a:xfrm>
          <a:prstGeom prst="rect">
            <a:avLst/>
          </a:prstGeom>
          <a:solidFill>
            <a:schemeClr val="accent1">
              <a:alpha val="40000"/>
            </a:schemeClr>
          </a:solid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D8A1174-D0F3-9C44-9EFB-40E6F9CE14B2}"/>
              </a:ext>
            </a:extLst>
          </p:cNvPr>
          <p:cNvSpPr txBox="1"/>
          <p:nvPr/>
        </p:nvSpPr>
        <p:spPr>
          <a:xfrm>
            <a:off x="5645122" y="2169194"/>
            <a:ext cx="744627" cy="369332"/>
          </a:xfrm>
          <a:prstGeom prst="rect">
            <a:avLst/>
          </a:prstGeom>
          <a:noFill/>
        </p:spPr>
        <p:txBody>
          <a:bodyPr wrap="none" rtlCol="0">
            <a:spAutoFit/>
          </a:bodyPr>
          <a:lstStyle/>
          <a:p>
            <a:r>
              <a:rPr lang="en-US" dirty="0">
                <a:solidFill>
                  <a:srgbClr val="0070C0"/>
                </a:solidFill>
              </a:rPr>
              <a:t>target</a:t>
            </a:r>
          </a:p>
        </p:txBody>
      </p:sp>
      <p:graphicFrame>
        <p:nvGraphicFramePr>
          <p:cNvPr id="32" name="Table 31">
            <a:extLst>
              <a:ext uri="{FF2B5EF4-FFF2-40B4-BE49-F238E27FC236}">
                <a16:creationId xmlns:a16="http://schemas.microsoft.com/office/drawing/2014/main" id="{2D52D75E-04C7-C340-8B20-0CA46E046652}"/>
              </a:ext>
            </a:extLst>
          </p:cNvPr>
          <p:cNvGraphicFramePr>
            <a:graphicFrameLocks noGrp="1"/>
          </p:cNvGraphicFramePr>
          <p:nvPr>
            <p:extLst>
              <p:ext uri="{D42A27DB-BD31-4B8C-83A1-F6EECF244321}">
                <p14:modId xmlns:p14="http://schemas.microsoft.com/office/powerpoint/2010/main" val="168038158"/>
              </p:ext>
            </p:extLst>
          </p:nvPr>
        </p:nvGraphicFramePr>
        <p:xfrm>
          <a:off x="7703087" y="3370361"/>
          <a:ext cx="2654250" cy="2225040"/>
        </p:xfrm>
        <a:graphic>
          <a:graphicData uri="http://schemas.openxmlformats.org/drawingml/2006/table">
            <a:tbl>
              <a:tblPr firstRow="1" bandRow="1">
                <a:tableStyleId>{5940675A-B579-460E-94D1-54222C63F5DA}</a:tableStyleId>
              </a:tblPr>
              <a:tblGrid>
                <a:gridCol w="1327125">
                  <a:extLst>
                    <a:ext uri="{9D8B030D-6E8A-4147-A177-3AD203B41FA5}">
                      <a16:colId xmlns:a16="http://schemas.microsoft.com/office/drawing/2014/main" val="3939730976"/>
                    </a:ext>
                  </a:extLst>
                </a:gridCol>
                <a:gridCol w="1327125">
                  <a:extLst>
                    <a:ext uri="{9D8B030D-6E8A-4147-A177-3AD203B41FA5}">
                      <a16:colId xmlns:a16="http://schemas.microsoft.com/office/drawing/2014/main" val="196189936"/>
                    </a:ext>
                  </a:extLst>
                </a:gridCol>
              </a:tblGrid>
              <a:tr h="370840">
                <a:tc>
                  <a:txBody>
                    <a:bodyPr/>
                    <a:lstStyle/>
                    <a:p>
                      <a:pPr algn="ctr"/>
                      <a:r>
                        <a:rPr lang="en-US" b="1" dirty="0"/>
                        <a:t>Context</a:t>
                      </a:r>
                    </a:p>
                  </a:txBody>
                  <a:tcPr anchor="ctr"/>
                </a:tc>
                <a:tc>
                  <a:txBody>
                    <a:bodyPr/>
                    <a:lstStyle/>
                    <a:p>
                      <a:pPr algn="ctr"/>
                      <a:r>
                        <a:rPr lang="en-US" b="1" dirty="0"/>
                        <a:t>Target</a:t>
                      </a:r>
                    </a:p>
                  </a:txBody>
                  <a:tcPr anchor="ctr"/>
                </a:tc>
                <a:extLst>
                  <a:ext uri="{0D108BD9-81ED-4DB2-BD59-A6C34878D82A}">
                    <a16:rowId xmlns:a16="http://schemas.microsoft.com/office/drawing/2014/main" val="2758154571"/>
                  </a:ext>
                </a:extLst>
              </a:tr>
              <a:tr h="370840">
                <a:tc>
                  <a:txBody>
                    <a:bodyPr/>
                    <a:lstStyle/>
                    <a:p>
                      <a:pPr algn="ctr"/>
                      <a:r>
                        <a:rPr lang="en-US" dirty="0"/>
                        <a:t>orange</a:t>
                      </a:r>
                    </a:p>
                  </a:txBody>
                  <a:tcPr anchor="ctr"/>
                </a:tc>
                <a:tc>
                  <a:txBody>
                    <a:bodyPr/>
                    <a:lstStyle/>
                    <a:p>
                      <a:pPr algn="ctr"/>
                      <a:r>
                        <a:rPr lang="en-US" dirty="0"/>
                        <a:t>juice</a:t>
                      </a:r>
                    </a:p>
                  </a:txBody>
                  <a:tcPr anchor="ctr"/>
                </a:tc>
                <a:extLst>
                  <a:ext uri="{0D108BD9-81ED-4DB2-BD59-A6C34878D82A}">
                    <a16:rowId xmlns:a16="http://schemas.microsoft.com/office/drawing/2014/main" val="3900738829"/>
                  </a:ext>
                </a:extLst>
              </a:tr>
              <a:tr h="370840">
                <a:tc>
                  <a:txBody>
                    <a:bodyPr/>
                    <a:lstStyle/>
                    <a:p>
                      <a:pPr algn="ctr"/>
                      <a:r>
                        <a:rPr lang="en-US" dirty="0"/>
                        <a:t>orange</a:t>
                      </a:r>
                    </a:p>
                  </a:txBody>
                  <a:tcPr anchor="ctr"/>
                </a:tc>
                <a:tc>
                  <a:txBody>
                    <a:bodyPr/>
                    <a:lstStyle/>
                    <a:p>
                      <a:pPr algn="ctr"/>
                      <a:r>
                        <a:rPr lang="en-US" dirty="0"/>
                        <a:t>would</a:t>
                      </a:r>
                    </a:p>
                  </a:txBody>
                  <a:tcPr anchor="ctr"/>
                </a:tc>
                <a:extLst>
                  <a:ext uri="{0D108BD9-81ED-4DB2-BD59-A6C34878D82A}">
                    <a16:rowId xmlns:a16="http://schemas.microsoft.com/office/drawing/2014/main" val="3301276166"/>
                  </a:ext>
                </a:extLst>
              </a:tr>
              <a:tr h="370840">
                <a:tc>
                  <a:txBody>
                    <a:bodyPr/>
                    <a:lstStyle/>
                    <a:p>
                      <a:pPr algn="ctr"/>
                      <a:r>
                        <a:rPr lang="en-US" dirty="0"/>
                        <a:t>orange </a:t>
                      </a:r>
                    </a:p>
                  </a:txBody>
                  <a:tcPr anchor="ctr"/>
                </a:tc>
                <a:tc>
                  <a:txBody>
                    <a:bodyPr/>
                    <a:lstStyle/>
                    <a:p>
                      <a:pPr algn="ctr"/>
                      <a:r>
                        <a:rPr lang="en-US" dirty="0"/>
                        <a:t>white</a:t>
                      </a:r>
                    </a:p>
                  </a:txBody>
                  <a:tcPr anchor="ctr"/>
                </a:tc>
                <a:extLst>
                  <a:ext uri="{0D108BD9-81ED-4DB2-BD59-A6C34878D82A}">
                    <a16:rowId xmlns:a16="http://schemas.microsoft.com/office/drawing/2014/main" val="620452131"/>
                  </a:ext>
                </a:extLst>
              </a:tr>
              <a:tr h="370840">
                <a:tc>
                  <a:txBody>
                    <a:bodyPr/>
                    <a:lstStyle/>
                    <a:p>
                      <a:pPr algn="ctr"/>
                      <a:r>
                        <a:rPr lang="en-US" dirty="0"/>
                        <a:t>orange</a:t>
                      </a:r>
                    </a:p>
                  </a:txBody>
                  <a:tcPr anchor="ctr"/>
                </a:tc>
                <a:tc>
                  <a:txBody>
                    <a:bodyPr/>
                    <a:lstStyle/>
                    <a:p>
                      <a:pPr algn="ctr"/>
                      <a:r>
                        <a:rPr lang="en-US" dirty="0"/>
                        <a:t>some</a:t>
                      </a:r>
                    </a:p>
                  </a:txBody>
                  <a:tcPr anchor="ctr"/>
                </a:tc>
                <a:extLst>
                  <a:ext uri="{0D108BD9-81ED-4DB2-BD59-A6C34878D82A}">
                    <a16:rowId xmlns:a16="http://schemas.microsoft.com/office/drawing/2014/main" val="282995353"/>
                  </a:ext>
                </a:extLst>
              </a:tr>
              <a:tr h="370840">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505319486"/>
                  </a:ext>
                </a:extLst>
              </a:tr>
            </a:tbl>
          </a:graphicData>
        </a:graphic>
      </p:graphicFrame>
      <p:sp>
        <p:nvSpPr>
          <p:cNvPr id="33" name="TextBox 32">
            <a:extLst>
              <a:ext uri="{FF2B5EF4-FFF2-40B4-BE49-F238E27FC236}">
                <a16:creationId xmlns:a16="http://schemas.microsoft.com/office/drawing/2014/main" id="{2E4BE002-AF6D-0E42-88EE-18B8B14C2F94}"/>
              </a:ext>
            </a:extLst>
          </p:cNvPr>
          <p:cNvSpPr txBox="1"/>
          <p:nvPr/>
        </p:nvSpPr>
        <p:spPr>
          <a:xfrm>
            <a:off x="964662" y="3733800"/>
            <a:ext cx="5178212" cy="338554"/>
          </a:xfrm>
          <a:prstGeom prst="rect">
            <a:avLst/>
          </a:prstGeom>
          <a:noFill/>
        </p:spPr>
        <p:txBody>
          <a:bodyPr wrap="none" rtlCol="0">
            <a:spAutoFit/>
          </a:bodyPr>
          <a:lstStyle/>
          <a:p>
            <a:r>
              <a:rPr lang="en-US" sz="1600" dirty="0"/>
              <a:t>For one context words, pick multiple target words to predict</a:t>
            </a:r>
          </a:p>
        </p:txBody>
      </p:sp>
    </p:spTree>
    <p:extLst>
      <p:ext uri="{BB962C8B-B14F-4D97-AF65-F5344CB8AC3E}">
        <p14:creationId xmlns:p14="http://schemas.microsoft.com/office/powerpoint/2010/main" val="232200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linds(horizontal)">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blinds(horizontal)">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P spid="29" grpId="0"/>
      <p:bldP spid="30" grpId="0" animBg="1"/>
      <p:bldP spid="31"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7E58-5EB4-1547-9A50-76CE117DA05B}"/>
              </a:ext>
            </a:extLst>
          </p:cNvPr>
          <p:cNvSpPr>
            <a:spLocks noGrp="1"/>
          </p:cNvSpPr>
          <p:nvPr>
            <p:ph type="title"/>
          </p:nvPr>
        </p:nvSpPr>
        <p:spPr>
          <a:xfrm>
            <a:off x="838200" y="365125"/>
            <a:ext cx="10515600" cy="868589"/>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Skip-gram (cont.)</a:t>
            </a:r>
          </a:p>
        </p:txBody>
      </p:sp>
      <p:sp>
        <p:nvSpPr>
          <p:cNvPr id="4" name="Date Placeholder 3">
            <a:extLst>
              <a:ext uri="{FF2B5EF4-FFF2-40B4-BE49-F238E27FC236}">
                <a16:creationId xmlns:a16="http://schemas.microsoft.com/office/drawing/2014/main" id="{F05B419A-6562-5744-AFFF-8EE7CF4DC661}"/>
              </a:ext>
            </a:extLst>
          </p:cNvPr>
          <p:cNvSpPr>
            <a:spLocks noGrp="1"/>
          </p:cNvSpPr>
          <p:nvPr>
            <p:ph type="dt" sz="half" idx="10"/>
          </p:nvPr>
        </p:nvSpPr>
        <p:spPr/>
        <p:txBody>
          <a:bodyPr/>
          <a:lstStyle/>
          <a:p>
            <a:fld id="{B3B67BCA-97B8-CA43-90D4-9D6D92370636}" type="datetime1">
              <a:rPr lang="en-US" smtClean="0"/>
              <a:t>10/31/18</a:t>
            </a:fld>
            <a:endParaRPr lang="en-US" dirty="0"/>
          </a:p>
        </p:txBody>
      </p:sp>
      <p:sp>
        <p:nvSpPr>
          <p:cNvPr id="5" name="Footer Placeholder 4">
            <a:extLst>
              <a:ext uri="{FF2B5EF4-FFF2-40B4-BE49-F238E27FC236}">
                <a16:creationId xmlns:a16="http://schemas.microsoft.com/office/drawing/2014/main" id="{F49D30B0-B19C-FC46-8851-39C255EDB1E6}"/>
              </a:ext>
            </a:extLst>
          </p:cNvPr>
          <p:cNvSpPr>
            <a:spLocks noGrp="1"/>
          </p:cNvSpPr>
          <p:nvPr>
            <p:ph type="ftr" sz="quarter" idx="11"/>
          </p:nvPr>
        </p:nvSpPr>
        <p:spPr/>
        <p:txBody>
          <a:bodyPr/>
          <a:lstStyle/>
          <a:p>
            <a:r>
              <a:rPr lang="en-US" dirty="0"/>
              <a:t>CS596 Machine Learning, SDSU</a:t>
            </a:r>
          </a:p>
        </p:txBody>
      </p:sp>
      <p:sp>
        <p:nvSpPr>
          <p:cNvPr id="6" name="Slide Number Placeholder 5">
            <a:extLst>
              <a:ext uri="{FF2B5EF4-FFF2-40B4-BE49-F238E27FC236}">
                <a16:creationId xmlns:a16="http://schemas.microsoft.com/office/drawing/2014/main" id="{12B24347-3F60-F044-9D66-B338AC98C580}"/>
              </a:ext>
            </a:extLst>
          </p:cNvPr>
          <p:cNvSpPr>
            <a:spLocks noGrp="1"/>
          </p:cNvSpPr>
          <p:nvPr>
            <p:ph type="sldNum" sz="quarter" idx="12"/>
          </p:nvPr>
        </p:nvSpPr>
        <p:spPr/>
        <p:txBody>
          <a:bodyPr/>
          <a:lstStyle/>
          <a:p>
            <a:fld id="{C5E58D30-4ED1-5B49-9F4E-015BAF999FD1}" type="slidenum">
              <a:rPr lang="en-US" smtClean="0"/>
              <a:t>19</a:t>
            </a:fld>
            <a:endParaRPr lang="en-US"/>
          </a:p>
        </p:txBody>
      </p:sp>
      <p:pic>
        <p:nvPicPr>
          <p:cNvPr id="7" name="Picture 6">
            <a:extLst>
              <a:ext uri="{FF2B5EF4-FFF2-40B4-BE49-F238E27FC236}">
                <a16:creationId xmlns:a16="http://schemas.microsoft.com/office/drawing/2014/main" id="{13516598-CBEC-F74C-9F34-D204DC30FFFD}"/>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FE894378-9B4D-974E-9C61-65FE41F41780}"/>
              </a:ext>
            </a:extLst>
          </p:cNvPr>
          <p:cNvSpPr txBox="1"/>
          <p:nvPr/>
        </p:nvSpPr>
        <p:spPr>
          <a:xfrm>
            <a:off x="2731009" y="1335060"/>
            <a:ext cx="2012923" cy="369332"/>
          </a:xfrm>
          <a:prstGeom prst="rect">
            <a:avLst/>
          </a:prstGeom>
          <a:noFill/>
        </p:spPr>
        <p:txBody>
          <a:bodyPr wrap="none" rtlCol="0">
            <a:spAutoFit/>
          </a:bodyPr>
          <a:lstStyle/>
          <a:p>
            <a:r>
              <a:rPr lang="en-US" dirty="0"/>
              <a:t>Given context word</a:t>
            </a:r>
          </a:p>
        </p:txBody>
      </p:sp>
      <p:sp>
        <p:nvSpPr>
          <p:cNvPr id="9" name="TextBox 8">
            <a:extLst>
              <a:ext uri="{FF2B5EF4-FFF2-40B4-BE49-F238E27FC236}">
                <a16:creationId xmlns:a16="http://schemas.microsoft.com/office/drawing/2014/main" id="{B1B8A9E5-9454-4540-843D-979BE4967D42}"/>
              </a:ext>
            </a:extLst>
          </p:cNvPr>
          <p:cNvSpPr txBox="1"/>
          <p:nvPr/>
        </p:nvSpPr>
        <p:spPr>
          <a:xfrm>
            <a:off x="5439442" y="1335060"/>
            <a:ext cx="3082639" cy="369332"/>
          </a:xfrm>
          <a:prstGeom prst="rect">
            <a:avLst/>
          </a:prstGeom>
          <a:noFill/>
        </p:spPr>
        <p:txBody>
          <a:bodyPr wrap="none" rtlCol="0">
            <a:spAutoFit/>
          </a:bodyPr>
          <a:lstStyle/>
          <a:p>
            <a:r>
              <a:rPr lang="en-US" dirty="0"/>
              <a:t>Predict what the target word is</a:t>
            </a:r>
          </a:p>
        </p:txBody>
      </p:sp>
      <p:cxnSp>
        <p:nvCxnSpPr>
          <p:cNvPr id="11" name="Straight Arrow Connector 10">
            <a:extLst>
              <a:ext uri="{FF2B5EF4-FFF2-40B4-BE49-F238E27FC236}">
                <a16:creationId xmlns:a16="http://schemas.microsoft.com/office/drawing/2014/main" id="{18BC4D22-4F76-BA44-83C9-20E7512C8E1A}"/>
              </a:ext>
            </a:extLst>
          </p:cNvPr>
          <p:cNvCxnSpPr>
            <a:cxnSpLocks/>
          </p:cNvCxnSpPr>
          <p:nvPr/>
        </p:nvCxnSpPr>
        <p:spPr>
          <a:xfrm>
            <a:off x="4743932" y="1516488"/>
            <a:ext cx="49360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8F05B50-A7AE-8149-BB8E-9AB93A8A93CA}"/>
              </a:ext>
            </a:extLst>
          </p:cNvPr>
          <p:cNvGrpSpPr/>
          <p:nvPr/>
        </p:nvGrpSpPr>
        <p:grpSpPr>
          <a:xfrm>
            <a:off x="317386" y="2116471"/>
            <a:ext cx="4241054" cy="338554"/>
            <a:chOff x="1057615" y="4823810"/>
            <a:chExt cx="4241054" cy="338554"/>
          </a:xfrm>
        </p:grpSpPr>
        <p:sp>
          <p:nvSpPr>
            <p:cNvPr id="15" name="TextBox 14">
              <a:extLst>
                <a:ext uri="{FF2B5EF4-FFF2-40B4-BE49-F238E27FC236}">
                  <a16:creationId xmlns:a16="http://schemas.microsoft.com/office/drawing/2014/main" id="{4B0C6502-FCBF-C740-9E80-DF0EBC3DDA6A}"/>
                </a:ext>
              </a:extLst>
            </p:cNvPr>
            <p:cNvSpPr txBox="1"/>
            <p:nvPr/>
          </p:nvSpPr>
          <p:spPr>
            <a:xfrm>
              <a:off x="1057615" y="4823810"/>
              <a:ext cx="776175" cy="338554"/>
            </a:xfrm>
            <a:prstGeom prst="rect">
              <a:avLst/>
            </a:prstGeom>
            <a:noFill/>
          </p:spPr>
          <p:txBody>
            <a:bodyPr wrap="none" rtlCol="0">
              <a:spAutoFit/>
            </a:bodyPr>
            <a:lstStyle/>
            <a:p>
              <a:r>
                <a:rPr lang="en-US" sz="1600" i="1" dirty="0"/>
                <a:t>orange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2D7AE51-340A-3445-8BD0-CC5B97FAF153}"/>
                    </a:ext>
                  </a:extLst>
                </p:cNvPr>
                <p:cNvSpPr txBox="1"/>
                <p:nvPr/>
              </p:nvSpPr>
              <p:spPr>
                <a:xfrm>
                  <a:off x="2347309" y="4868518"/>
                  <a:ext cx="719620" cy="26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𝑜𝑟𝑎𝑛𝑔𝑒</m:t>
                            </m:r>
                          </m:sub>
                        </m:sSub>
                      </m:oMath>
                    </m:oMathPara>
                  </a14:m>
                  <a:endParaRPr lang="en-US" sz="1600" dirty="0"/>
                </a:p>
              </p:txBody>
            </p:sp>
          </mc:Choice>
          <mc:Fallback xmlns="">
            <p:sp>
              <p:nvSpPr>
                <p:cNvPr id="16" name="TextBox 15">
                  <a:extLst>
                    <a:ext uri="{FF2B5EF4-FFF2-40B4-BE49-F238E27FC236}">
                      <a16:creationId xmlns:a16="http://schemas.microsoft.com/office/drawing/2014/main" id="{12D7AE51-340A-3445-8BD0-CC5B97FAF153}"/>
                    </a:ext>
                  </a:extLst>
                </p:cNvPr>
                <p:cNvSpPr txBox="1">
                  <a:spLocks noRot="1" noChangeAspect="1" noMove="1" noResize="1" noEditPoints="1" noAdjustHandles="1" noChangeArrowheads="1" noChangeShapeType="1" noTextEdit="1"/>
                </p:cNvSpPr>
                <p:nvPr/>
              </p:nvSpPr>
              <p:spPr>
                <a:xfrm>
                  <a:off x="2347309" y="4868518"/>
                  <a:ext cx="719620" cy="266227"/>
                </a:xfrm>
                <a:prstGeom prst="rect">
                  <a:avLst/>
                </a:prstGeom>
                <a:blipFill>
                  <a:blip r:embed="rId3"/>
                  <a:stretch>
                    <a:fillRect l="-7018" r="-1754"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1D588B9-0EB0-1344-B7FD-875B99BF5732}"/>
                    </a:ext>
                  </a:extLst>
                </p:cNvPr>
                <p:cNvSpPr txBox="1"/>
                <p:nvPr/>
              </p:nvSpPr>
              <p:spPr>
                <a:xfrm>
                  <a:off x="3405224" y="4868517"/>
                  <a:ext cx="855875" cy="26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𝐸</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𝑜𝑟𝑎𝑛𝑔𝑒</m:t>
                            </m:r>
                          </m:sub>
                        </m:sSub>
                      </m:oMath>
                    </m:oMathPara>
                  </a14:m>
                  <a:endParaRPr lang="en-US" sz="1600" dirty="0"/>
                </a:p>
              </p:txBody>
            </p:sp>
          </mc:Choice>
          <mc:Fallback xmlns="">
            <p:sp>
              <p:nvSpPr>
                <p:cNvPr id="17" name="TextBox 16">
                  <a:extLst>
                    <a:ext uri="{FF2B5EF4-FFF2-40B4-BE49-F238E27FC236}">
                      <a16:creationId xmlns:a16="http://schemas.microsoft.com/office/drawing/2014/main" id="{F1D588B9-0EB0-1344-B7FD-875B99BF5732}"/>
                    </a:ext>
                  </a:extLst>
                </p:cNvPr>
                <p:cNvSpPr txBox="1">
                  <a:spLocks noRot="1" noChangeAspect="1" noMove="1" noResize="1" noEditPoints="1" noAdjustHandles="1" noChangeArrowheads="1" noChangeShapeType="1" noTextEdit="1"/>
                </p:cNvSpPr>
                <p:nvPr/>
              </p:nvSpPr>
              <p:spPr>
                <a:xfrm>
                  <a:off x="3405224" y="4868517"/>
                  <a:ext cx="855875" cy="266227"/>
                </a:xfrm>
                <a:prstGeom prst="rect">
                  <a:avLst/>
                </a:prstGeom>
                <a:blipFill>
                  <a:blip r:embed="rId4"/>
                  <a:stretch>
                    <a:fillRect l="-4412" r="-1471"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E4FA3AA-8E9B-2A46-829D-6ABBD3AAAA26}"/>
                    </a:ext>
                  </a:extLst>
                </p:cNvPr>
                <p:cNvSpPr txBox="1"/>
                <p:nvPr/>
              </p:nvSpPr>
              <p:spPr>
                <a:xfrm>
                  <a:off x="4605531" y="4846105"/>
                  <a:ext cx="693138" cy="26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𝑜𝑟𝑎𝑛𝑔𝑒</m:t>
                            </m:r>
                          </m:sub>
                        </m:sSub>
                      </m:oMath>
                    </m:oMathPara>
                  </a14:m>
                  <a:endParaRPr lang="en-US" sz="1600" dirty="0"/>
                </a:p>
              </p:txBody>
            </p:sp>
          </mc:Choice>
          <mc:Fallback xmlns="">
            <p:sp>
              <p:nvSpPr>
                <p:cNvPr id="18" name="TextBox 17">
                  <a:extLst>
                    <a:ext uri="{FF2B5EF4-FFF2-40B4-BE49-F238E27FC236}">
                      <a16:creationId xmlns:a16="http://schemas.microsoft.com/office/drawing/2014/main" id="{EE4FA3AA-8E9B-2A46-829D-6ABBD3AAAA26}"/>
                    </a:ext>
                  </a:extLst>
                </p:cNvPr>
                <p:cNvSpPr txBox="1">
                  <a:spLocks noRot="1" noChangeAspect="1" noMove="1" noResize="1" noEditPoints="1" noAdjustHandles="1" noChangeArrowheads="1" noChangeShapeType="1" noTextEdit="1"/>
                </p:cNvSpPr>
                <p:nvPr/>
              </p:nvSpPr>
              <p:spPr>
                <a:xfrm>
                  <a:off x="4605531" y="4846105"/>
                  <a:ext cx="693138" cy="266227"/>
                </a:xfrm>
                <a:prstGeom prst="rect">
                  <a:avLst/>
                </a:prstGeom>
                <a:blipFill>
                  <a:blip r:embed="rId5"/>
                  <a:stretch>
                    <a:fillRect l="-3571" r="-1786" b="-1428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62B1091-D14B-C845-B532-740643C42D25}"/>
                </a:ext>
              </a:extLst>
            </p:cNvPr>
            <p:cNvCxnSpPr>
              <a:cxnSpLocks/>
            </p:cNvCxnSpPr>
            <p:nvPr/>
          </p:nvCxnSpPr>
          <p:spPr>
            <a:xfrm>
              <a:off x="3066929" y="5000695"/>
              <a:ext cx="2775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CDAAA1-298B-C04A-835E-87F3E8256697}"/>
                </a:ext>
              </a:extLst>
            </p:cNvPr>
            <p:cNvCxnSpPr>
              <a:cxnSpLocks/>
            </p:cNvCxnSpPr>
            <p:nvPr/>
          </p:nvCxnSpPr>
          <p:spPr>
            <a:xfrm>
              <a:off x="4261099" y="5004409"/>
              <a:ext cx="2654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E62177E-884D-6A46-A1C6-CA910DAB2C7A}"/>
              </a:ext>
            </a:extLst>
          </p:cNvPr>
          <p:cNvGrpSpPr/>
          <p:nvPr/>
        </p:nvGrpSpPr>
        <p:grpSpPr>
          <a:xfrm>
            <a:off x="4120383" y="2879936"/>
            <a:ext cx="252226" cy="885327"/>
            <a:chOff x="11353800" y="2107975"/>
            <a:chExt cx="142185" cy="499077"/>
          </a:xfrm>
        </p:grpSpPr>
        <p:sp>
          <p:nvSpPr>
            <p:cNvPr id="24" name="Rounded Rectangle 23">
              <a:extLst>
                <a:ext uri="{FF2B5EF4-FFF2-40B4-BE49-F238E27FC236}">
                  <a16:creationId xmlns:a16="http://schemas.microsoft.com/office/drawing/2014/main" id="{F91CC280-95DA-0B46-9523-45C40F5813D0}"/>
                </a:ext>
              </a:extLst>
            </p:cNvPr>
            <p:cNvSpPr/>
            <p:nvPr/>
          </p:nvSpPr>
          <p:spPr>
            <a:xfrm>
              <a:off x="11353800" y="2107975"/>
              <a:ext cx="142185" cy="4990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D0A2106-00B2-0548-A5DD-E7F7CE2712C8}"/>
                </a:ext>
              </a:extLst>
            </p:cNvPr>
            <p:cNvSpPr/>
            <p:nvPr/>
          </p:nvSpPr>
          <p:spPr>
            <a:xfrm flipV="1">
              <a:off x="11379610" y="2258696"/>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68903FE-83CA-DE47-BCB5-2153CE94CF73}"/>
                </a:ext>
              </a:extLst>
            </p:cNvPr>
            <p:cNvSpPr/>
            <p:nvPr/>
          </p:nvSpPr>
          <p:spPr>
            <a:xfrm flipV="1">
              <a:off x="11381341" y="236966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8D91336-386F-B54D-9B3A-47831E6A5E89}"/>
                </a:ext>
              </a:extLst>
            </p:cNvPr>
            <p:cNvSpPr/>
            <p:nvPr/>
          </p:nvSpPr>
          <p:spPr>
            <a:xfrm flipV="1">
              <a:off x="11379757" y="2482024"/>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EC800B8-0FAC-3442-BDCE-4673E73C08D6}"/>
                </a:ext>
              </a:extLst>
            </p:cNvPr>
            <p:cNvSpPr/>
            <p:nvPr/>
          </p:nvSpPr>
          <p:spPr>
            <a:xfrm flipV="1">
              <a:off x="11377295" y="214495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78C8C4C4-FD68-354D-A44D-B1D41B41DECD}"/>
              </a:ext>
            </a:extLst>
          </p:cNvPr>
          <p:cNvSpPr txBox="1"/>
          <p:nvPr/>
        </p:nvSpPr>
        <p:spPr>
          <a:xfrm>
            <a:off x="3934551" y="3864822"/>
            <a:ext cx="623889" cy="307777"/>
          </a:xfrm>
          <a:prstGeom prst="rect">
            <a:avLst/>
          </a:prstGeom>
          <a:noFill/>
        </p:spPr>
        <p:txBody>
          <a:bodyPr wrap="none" rtlCol="0">
            <a:spAutoFit/>
          </a:bodyPr>
          <a:lstStyle/>
          <a:p>
            <a:r>
              <a:rPr lang="en-US" sz="1400" dirty="0"/>
              <a:t>300-D</a:t>
            </a:r>
          </a:p>
        </p:txBody>
      </p:sp>
      <p:grpSp>
        <p:nvGrpSpPr>
          <p:cNvPr id="64" name="Group 63">
            <a:extLst>
              <a:ext uri="{FF2B5EF4-FFF2-40B4-BE49-F238E27FC236}">
                <a16:creationId xmlns:a16="http://schemas.microsoft.com/office/drawing/2014/main" id="{A08BC1D4-39F9-8648-BB9B-DA5203F1F630}"/>
              </a:ext>
            </a:extLst>
          </p:cNvPr>
          <p:cNvGrpSpPr/>
          <p:nvPr/>
        </p:nvGrpSpPr>
        <p:grpSpPr>
          <a:xfrm>
            <a:off x="4425739" y="2460364"/>
            <a:ext cx="2326819" cy="2237944"/>
            <a:chOff x="4425739" y="2460364"/>
            <a:chExt cx="2326819" cy="2237944"/>
          </a:xfrm>
        </p:grpSpPr>
        <p:sp>
          <p:nvSpPr>
            <p:cNvPr id="30" name="Oval 29">
              <a:extLst>
                <a:ext uri="{FF2B5EF4-FFF2-40B4-BE49-F238E27FC236}">
                  <a16:creationId xmlns:a16="http://schemas.microsoft.com/office/drawing/2014/main" id="{166DBD7D-F711-9248-9B87-D55D11C90D01}"/>
                </a:ext>
              </a:extLst>
            </p:cNvPr>
            <p:cNvSpPr/>
            <p:nvPr/>
          </p:nvSpPr>
          <p:spPr>
            <a:xfrm flipV="1">
              <a:off x="5989633" y="2802296"/>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DF5AE0D-6FA1-F848-A029-38F9E9288DF1}"/>
                </a:ext>
              </a:extLst>
            </p:cNvPr>
            <p:cNvSpPr/>
            <p:nvPr/>
          </p:nvSpPr>
          <p:spPr>
            <a:xfrm flipV="1">
              <a:off x="5992704" y="3132154"/>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445E551-6FDB-344C-A982-8195C4EA1408}"/>
                </a:ext>
              </a:extLst>
            </p:cNvPr>
            <p:cNvSpPr/>
            <p:nvPr/>
          </p:nvSpPr>
          <p:spPr>
            <a:xfrm flipV="1">
              <a:off x="5989894" y="3464471"/>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ECAC149-1A0B-BB4C-B168-C1CBD2FE50F1}"/>
                </a:ext>
              </a:extLst>
            </p:cNvPr>
            <p:cNvSpPr/>
            <p:nvPr/>
          </p:nvSpPr>
          <p:spPr>
            <a:xfrm flipV="1">
              <a:off x="5989633" y="2460364"/>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A7D5CC3-3091-6E40-AF00-FBA161F41FBC}"/>
                    </a:ext>
                  </a:extLst>
                </p:cNvPr>
                <p:cNvSpPr txBox="1"/>
                <p:nvPr/>
              </p:nvSpPr>
              <p:spPr>
                <a:xfrm>
                  <a:off x="6011969" y="3737722"/>
                  <a:ext cx="11060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8A7D5CC3-3091-6E40-AF00-FBA161F41FBC}"/>
                    </a:ext>
                  </a:extLst>
                </p:cNvPr>
                <p:cNvSpPr txBox="1">
                  <a:spLocks noRot="1" noChangeAspect="1" noMove="1" noResize="1" noEditPoints="1" noAdjustHandles="1" noChangeArrowheads="1" noChangeShapeType="1" noTextEdit="1"/>
                </p:cNvSpPr>
                <p:nvPr/>
              </p:nvSpPr>
              <p:spPr>
                <a:xfrm>
                  <a:off x="6011969" y="3737722"/>
                  <a:ext cx="110607" cy="246221"/>
                </a:xfrm>
                <a:prstGeom prst="rect">
                  <a:avLst/>
                </a:prstGeom>
                <a:blipFill>
                  <a:blip r:embed="rId6"/>
                  <a:stretch>
                    <a:fillRect l="-30000" r="-30000"/>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07C33A8E-298A-2142-8520-32F5FB6C53D6}"/>
                </a:ext>
              </a:extLst>
            </p:cNvPr>
            <p:cNvSpPr/>
            <p:nvPr/>
          </p:nvSpPr>
          <p:spPr>
            <a:xfrm flipV="1">
              <a:off x="5989633" y="4047020"/>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D4A04F4-D429-764B-94C4-B191BEB3BF28}"/>
                </a:ext>
              </a:extLst>
            </p:cNvPr>
            <p:cNvSpPr txBox="1"/>
            <p:nvPr/>
          </p:nvSpPr>
          <p:spPr>
            <a:xfrm>
              <a:off x="5439442" y="4390531"/>
              <a:ext cx="1313116" cy="307777"/>
            </a:xfrm>
            <a:prstGeom prst="rect">
              <a:avLst/>
            </a:prstGeom>
            <a:noFill/>
          </p:spPr>
          <p:txBody>
            <a:bodyPr wrap="none" rtlCol="0">
              <a:spAutoFit/>
            </a:bodyPr>
            <a:lstStyle/>
            <a:p>
              <a:r>
                <a:rPr lang="en-US" sz="1400" dirty="0"/>
                <a:t>10,000 </a:t>
              </a:r>
              <a:r>
                <a:rPr lang="en-US" sz="1400" dirty="0" err="1"/>
                <a:t>softmax</a:t>
              </a:r>
              <a:endParaRPr lang="en-US" sz="1400" dirty="0"/>
            </a:p>
          </p:txBody>
        </p:sp>
        <p:cxnSp>
          <p:nvCxnSpPr>
            <p:cNvPr id="37" name="Straight Arrow Connector 36">
              <a:extLst>
                <a:ext uri="{FF2B5EF4-FFF2-40B4-BE49-F238E27FC236}">
                  <a16:creationId xmlns:a16="http://schemas.microsoft.com/office/drawing/2014/main" id="{B5671479-D702-C04C-A8AC-C1CFDC916AD4}"/>
                </a:ext>
              </a:extLst>
            </p:cNvPr>
            <p:cNvCxnSpPr>
              <a:cxnSpLocks/>
            </p:cNvCxnSpPr>
            <p:nvPr/>
          </p:nvCxnSpPr>
          <p:spPr>
            <a:xfrm flipV="1">
              <a:off x="4425739" y="2538004"/>
              <a:ext cx="1472891" cy="419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406EF5A-59B5-8440-9539-79C3C6AB360F}"/>
                </a:ext>
              </a:extLst>
            </p:cNvPr>
            <p:cNvCxnSpPr>
              <a:cxnSpLocks/>
            </p:cNvCxnSpPr>
            <p:nvPr/>
          </p:nvCxnSpPr>
          <p:spPr>
            <a:xfrm flipV="1">
              <a:off x="4425739" y="3075547"/>
              <a:ext cx="1472891" cy="59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CEA8391-E82C-7046-87AE-64FCAFE0CA8B}"/>
                </a:ext>
              </a:extLst>
            </p:cNvPr>
            <p:cNvCxnSpPr>
              <a:cxnSpLocks/>
            </p:cNvCxnSpPr>
            <p:nvPr/>
          </p:nvCxnSpPr>
          <p:spPr>
            <a:xfrm>
              <a:off x="4442748" y="3373695"/>
              <a:ext cx="1455882" cy="182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D899F3B-A068-1841-86BA-CD089F52FB9D}"/>
                </a:ext>
              </a:extLst>
            </p:cNvPr>
            <p:cNvCxnSpPr>
              <a:cxnSpLocks/>
            </p:cNvCxnSpPr>
            <p:nvPr/>
          </p:nvCxnSpPr>
          <p:spPr>
            <a:xfrm>
              <a:off x="4433508" y="3709283"/>
              <a:ext cx="1472891" cy="3691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6937545-6900-054D-98DE-116401AC50CB}"/>
                  </a:ext>
                </a:extLst>
              </p:cNvPr>
              <p:cNvSpPr txBox="1"/>
              <p:nvPr/>
            </p:nvSpPr>
            <p:spPr>
              <a:xfrm>
                <a:off x="5086835" y="4714599"/>
                <a:ext cx="211615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10000</m:t>
                    </m:r>
                    <m:r>
                      <a:rPr lang="en-US" sz="1400" b="0" i="1" smtClean="0">
                        <a:latin typeface="Cambria Math" panose="02040503050406030204" pitchFamily="18" charset="0"/>
                        <a:ea typeface="Cambria Math" panose="02040503050406030204" pitchFamily="18" charset="0"/>
                      </a:rPr>
                      <m:t>×300</m:t>
                    </m:r>
                  </m:oMath>
                </a14:m>
                <a:r>
                  <a:rPr lang="en-US" sz="1400" dirty="0"/>
                  <a:t> parameter </a:t>
                </a:r>
                <a14:m>
                  <m:oMath xmlns:m="http://schemas.openxmlformats.org/officeDocument/2006/math">
                    <m:r>
                      <a:rPr lang="en-US" sz="1400" b="0" i="1" smtClean="0">
                        <a:latin typeface="Cambria Math" panose="02040503050406030204" pitchFamily="18" charset="0"/>
                      </a:rPr>
                      <m:t>𝐸</m:t>
                    </m:r>
                    <m:r>
                      <a:rPr lang="en-US" sz="1400" b="0" i="1" smtClean="0">
                        <a:latin typeface="Cambria Math" panose="02040503050406030204" pitchFamily="18" charset="0"/>
                      </a:rPr>
                      <m:t>′</m:t>
                    </m:r>
                  </m:oMath>
                </a14:m>
                <a:endParaRPr lang="en-US" sz="1400" dirty="0"/>
              </a:p>
            </p:txBody>
          </p:sp>
        </mc:Choice>
        <mc:Fallback xmlns="">
          <p:sp>
            <p:nvSpPr>
              <p:cNvPr id="46" name="TextBox 45">
                <a:extLst>
                  <a:ext uri="{FF2B5EF4-FFF2-40B4-BE49-F238E27FC236}">
                    <a16:creationId xmlns:a16="http://schemas.microsoft.com/office/drawing/2014/main" id="{D6937545-6900-054D-98DE-116401AC50CB}"/>
                  </a:ext>
                </a:extLst>
              </p:cNvPr>
              <p:cNvSpPr txBox="1">
                <a:spLocks noRot="1" noChangeAspect="1" noMove="1" noResize="1" noEditPoints="1" noAdjustHandles="1" noChangeArrowheads="1" noChangeShapeType="1" noTextEdit="1"/>
              </p:cNvSpPr>
              <p:nvPr/>
            </p:nvSpPr>
            <p:spPr>
              <a:xfrm>
                <a:off x="5086835" y="4714599"/>
                <a:ext cx="2116157" cy="307777"/>
              </a:xfrm>
              <a:prstGeom prst="rect">
                <a:avLst/>
              </a:prstGeom>
              <a:blipFill>
                <a:blip r:embed="rId7"/>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285A57-7D77-AC4C-9669-79A9AC5BF2F6}"/>
                  </a:ext>
                </a:extLst>
              </p:cNvPr>
              <p:cNvSpPr txBox="1"/>
              <p:nvPr/>
            </p:nvSpPr>
            <p:spPr>
              <a:xfrm>
                <a:off x="6345066" y="2184658"/>
                <a:ext cx="2071849" cy="384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𝑦</m:t>
                              </m:r>
                            </m:e>
                          </m:acc>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e>
                        <m:e>
                          <m:r>
                            <a:rPr lang="en-US" sz="1200" b="0" i="1" smtClean="0">
                              <a:latin typeface="Cambria Math" panose="02040503050406030204" pitchFamily="18" charset="0"/>
                            </a:rPr>
                            <m:t>𝑜𝑟𝑎𝑛𝑔𝑒</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m:rPr>
                              <m:sty m:val="p"/>
                            </m:rPr>
                            <a:rPr lang="en-US" sz="1200" b="0" i="0" smtClean="0">
                              <a:latin typeface="Cambria Math" panose="02040503050406030204" pitchFamily="18" charset="0"/>
                            </a:rPr>
                            <m:t>exp</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1</m:t>
                              </m:r>
                            </m:sub>
                          </m:sSub>
                          <m:r>
                            <a:rPr lang="en-US" sz="1200" b="0" i="1" smtClean="0">
                              <a:latin typeface="Cambria Math" panose="02040503050406030204" pitchFamily="18" charset="0"/>
                            </a:rPr>
                            <m:t>)</m:t>
                          </m:r>
                        </m:num>
                        <m:den>
                          <m:nary>
                            <m:naryPr>
                              <m:chr m:val="∑"/>
                              <m:subHide m:val="on"/>
                              <m:supHide m:val="on"/>
                              <m:ctrlPr>
                                <a:rPr lang="en-US" sz="1200" b="0" i="1" smtClean="0">
                                  <a:latin typeface="Cambria Math" panose="02040503050406030204" pitchFamily="18" charset="0"/>
                                </a:rPr>
                              </m:ctrlPr>
                            </m:naryPr>
                            <m:sub/>
                            <m:sup/>
                            <m:e>
                              <m:r>
                                <m:rPr>
                                  <m:sty m:val="p"/>
                                </m:rPr>
                                <a:rPr lang="en-US" sz="1200" b="0" i="0" smtClean="0">
                                  <a:latin typeface="Cambria Math" panose="02040503050406030204" pitchFamily="18" charset="0"/>
                                </a:rPr>
                                <m:t>exp</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𝑖</m:t>
                                  </m:r>
                                </m:sub>
                              </m:sSub>
                              <m:r>
                                <a:rPr lang="en-US" sz="1200" b="0" i="1" smtClean="0">
                                  <a:latin typeface="Cambria Math" panose="02040503050406030204" pitchFamily="18" charset="0"/>
                                </a:rPr>
                                <m:t>)</m:t>
                              </m:r>
                            </m:e>
                          </m:nary>
                        </m:den>
                      </m:f>
                    </m:oMath>
                  </m:oMathPara>
                </a14:m>
                <a:endParaRPr lang="en-US" sz="1200" dirty="0"/>
              </a:p>
            </p:txBody>
          </p:sp>
        </mc:Choice>
        <mc:Fallback xmlns="">
          <p:sp>
            <p:nvSpPr>
              <p:cNvPr id="47" name="TextBox 46">
                <a:extLst>
                  <a:ext uri="{FF2B5EF4-FFF2-40B4-BE49-F238E27FC236}">
                    <a16:creationId xmlns:a16="http://schemas.microsoft.com/office/drawing/2014/main" id="{EC285A57-7D77-AC4C-9669-79A9AC5BF2F6}"/>
                  </a:ext>
                </a:extLst>
              </p:cNvPr>
              <p:cNvSpPr txBox="1">
                <a:spLocks noRot="1" noChangeAspect="1" noMove="1" noResize="1" noEditPoints="1" noAdjustHandles="1" noChangeArrowheads="1" noChangeShapeType="1" noTextEdit="1"/>
              </p:cNvSpPr>
              <p:nvPr/>
            </p:nvSpPr>
            <p:spPr>
              <a:xfrm>
                <a:off x="6345066" y="2184658"/>
                <a:ext cx="2071849" cy="384464"/>
              </a:xfrm>
              <a:prstGeom prst="rect">
                <a:avLst/>
              </a:prstGeom>
              <a:blipFill>
                <a:blip r:embed="rId8"/>
                <a:stretch>
                  <a:fillRect l="-1829" t="-25806" r="-1829" b="-1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7AA0460-6FC1-2E4B-9F23-783501393754}"/>
                  </a:ext>
                </a:extLst>
              </p:cNvPr>
              <p:cNvSpPr txBox="1"/>
              <p:nvPr/>
            </p:nvSpPr>
            <p:spPr>
              <a:xfrm>
                <a:off x="6354651" y="2652761"/>
                <a:ext cx="2172711" cy="384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𝑦</m:t>
                              </m:r>
                            </m:e>
                          </m:acc>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𝑎𝑙𝑙</m:t>
                          </m:r>
                        </m:e>
                        <m:e>
                          <m:r>
                            <a:rPr lang="en-US" sz="1200" b="0" i="1" smtClean="0">
                              <a:latin typeface="Cambria Math" panose="02040503050406030204" pitchFamily="18" charset="0"/>
                            </a:rPr>
                            <m:t>𝑜𝑟𝑎𝑛𝑔𝑒</m:t>
                          </m:r>
                        </m:e>
                      </m:d>
                      <m:r>
                        <a:rPr lang="en-US" sz="1200" b="0" i="1" smtClean="0">
                          <a:latin typeface="Cambria Math" panose="02040503050406030204" pitchFamily="18" charset="0"/>
                        </a:rPr>
                        <m:t>=</m:t>
                      </m:r>
                      <m:f>
                        <m:fPr>
                          <m:ctrlPr>
                            <a:rPr lang="en-US" sz="1200" i="1">
                              <a:latin typeface="Cambria Math" panose="02040503050406030204" pitchFamily="18" charset="0"/>
                            </a:rPr>
                          </m:ctrlPr>
                        </m:fPr>
                        <m:num>
                          <m:r>
                            <m:rPr>
                              <m:sty m:val="p"/>
                            </m:rPr>
                            <a:rPr lang="en-US" sz="1200" b="0" i="0" smtClean="0">
                              <a:latin typeface="Cambria Math" panose="02040503050406030204" pitchFamily="18" charset="0"/>
                            </a:rPr>
                            <m:t>exp</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2</m:t>
                              </m:r>
                            </m:sub>
                          </m:sSub>
                          <m:r>
                            <a:rPr lang="en-US" sz="1200" b="0" i="1" smtClean="0">
                              <a:latin typeface="Cambria Math" panose="02040503050406030204" pitchFamily="18" charset="0"/>
                            </a:rPr>
                            <m:t>)</m:t>
                          </m:r>
                        </m:num>
                        <m:den>
                          <m:nary>
                            <m:naryPr>
                              <m:chr m:val="∑"/>
                              <m:subHide m:val="on"/>
                              <m:supHide m:val="on"/>
                              <m:ctrlPr>
                                <a:rPr lang="en-US" sz="1200" i="1">
                                  <a:latin typeface="Cambria Math" panose="02040503050406030204" pitchFamily="18" charset="0"/>
                                </a:rPr>
                              </m:ctrlPr>
                            </m:naryPr>
                            <m:sub/>
                            <m:sup/>
                            <m:e>
                              <m:r>
                                <m:rPr>
                                  <m:sty m:val="p"/>
                                </m:rPr>
                                <a:rPr lang="en-US" sz="1200" b="0" i="0" smtClean="0">
                                  <a:latin typeface="Cambria Math" panose="02040503050406030204" pitchFamily="18" charset="0"/>
                                </a:rPr>
                                <m:t>exp</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𝑖</m:t>
                                  </m:r>
                                </m:sub>
                              </m:sSub>
                              <m:r>
                                <a:rPr lang="en-US" sz="1200" b="0" i="1" smtClean="0">
                                  <a:latin typeface="Cambria Math" panose="02040503050406030204" pitchFamily="18" charset="0"/>
                                </a:rPr>
                                <m:t>)</m:t>
                              </m:r>
                            </m:e>
                          </m:nary>
                        </m:den>
                      </m:f>
                    </m:oMath>
                  </m:oMathPara>
                </a14:m>
                <a:endParaRPr lang="en-US" sz="1200" dirty="0"/>
              </a:p>
            </p:txBody>
          </p:sp>
        </mc:Choice>
        <mc:Fallback xmlns="">
          <p:sp>
            <p:nvSpPr>
              <p:cNvPr id="48" name="TextBox 47">
                <a:extLst>
                  <a:ext uri="{FF2B5EF4-FFF2-40B4-BE49-F238E27FC236}">
                    <a16:creationId xmlns:a16="http://schemas.microsoft.com/office/drawing/2014/main" id="{57AA0460-6FC1-2E4B-9F23-783501393754}"/>
                  </a:ext>
                </a:extLst>
              </p:cNvPr>
              <p:cNvSpPr txBox="1">
                <a:spLocks noRot="1" noChangeAspect="1" noMove="1" noResize="1" noEditPoints="1" noAdjustHandles="1" noChangeArrowheads="1" noChangeShapeType="1" noTextEdit="1"/>
              </p:cNvSpPr>
              <p:nvPr/>
            </p:nvSpPr>
            <p:spPr>
              <a:xfrm>
                <a:off x="6354651" y="2652761"/>
                <a:ext cx="2172711" cy="384464"/>
              </a:xfrm>
              <a:prstGeom prst="rect">
                <a:avLst/>
              </a:prstGeom>
              <a:blipFill>
                <a:blip r:embed="rId9"/>
                <a:stretch>
                  <a:fillRect l="-1163" t="-25806" r="-1744" b="-1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FC838C2-CD95-C74D-9BDD-195AD6E37AAD}"/>
                  </a:ext>
                </a:extLst>
              </p:cNvPr>
              <p:cNvSpPr txBox="1"/>
              <p:nvPr/>
            </p:nvSpPr>
            <p:spPr>
              <a:xfrm>
                <a:off x="6345066" y="3125993"/>
                <a:ext cx="2389629" cy="384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𝑦</m:t>
                              </m:r>
                            </m:e>
                          </m:acc>
                        </m:e>
                        <m:sub>
                          <m:r>
                            <a:rPr lang="en-US" sz="1200" b="0" i="1" smtClean="0">
                              <a:latin typeface="Cambria Math" panose="02040503050406030204" pitchFamily="18" charset="0"/>
                            </a:rPr>
                            <m:t>3</m:t>
                          </m:r>
                        </m:sub>
                      </m:sSub>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𝑎𝑏𝑜𝑢𝑡</m:t>
                          </m:r>
                        </m:e>
                        <m:e>
                          <m:r>
                            <a:rPr lang="en-US" sz="1200" b="0" i="1" smtClean="0">
                              <a:latin typeface="Cambria Math" panose="02040503050406030204" pitchFamily="18" charset="0"/>
                            </a:rPr>
                            <m:t>𝑜𝑟𝑎𝑛𝑔𝑒</m:t>
                          </m:r>
                        </m:e>
                      </m:d>
                      <m:r>
                        <a:rPr lang="en-US" sz="1200" b="0" i="1" smtClean="0">
                          <a:latin typeface="Cambria Math" panose="02040503050406030204" pitchFamily="18" charset="0"/>
                        </a:rPr>
                        <m:t>=</m:t>
                      </m:r>
                      <m:f>
                        <m:fPr>
                          <m:ctrlPr>
                            <a:rPr lang="en-US" sz="1200" i="1">
                              <a:latin typeface="Cambria Math" panose="02040503050406030204" pitchFamily="18" charset="0"/>
                            </a:rPr>
                          </m:ctrlPr>
                        </m:fPr>
                        <m:num>
                          <m:r>
                            <m:rPr>
                              <m:sty m:val="p"/>
                            </m:rPr>
                            <a:rPr lang="en-US" sz="1200" i="0" smtClean="0">
                              <a:latin typeface="Cambria Math" panose="02040503050406030204" pitchFamily="18" charset="0"/>
                            </a:rPr>
                            <m:t>exp</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m:t>
                          </m:r>
                        </m:num>
                        <m:den>
                          <m:nary>
                            <m:naryPr>
                              <m:chr m:val="∑"/>
                              <m:subHide m:val="on"/>
                              <m:supHide m:val="on"/>
                              <m:ctrlPr>
                                <a:rPr lang="en-US" sz="1200" i="1">
                                  <a:latin typeface="Cambria Math" panose="02040503050406030204" pitchFamily="18" charset="0"/>
                                </a:rPr>
                              </m:ctrlPr>
                            </m:naryPr>
                            <m:sub/>
                            <m:sup/>
                            <m:e>
                              <m:r>
                                <m:rPr>
                                  <m:sty m:val="p"/>
                                </m:rPr>
                                <a:rPr lang="en-US" sz="1200" b="0" i="0" smtClean="0">
                                  <a:latin typeface="Cambria Math" panose="02040503050406030204" pitchFamily="18" charset="0"/>
                                </a:rPr>
                                <m:t>exp</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𝑖</m:t>
                                  </m:r>
                                </m:sub>
                              </m:sSub>
                              <m:r>
                                <a:rPr lang="en-US" sz="1200" b="0" i="1" smtClean="0">
                                  <a:latin typeface="Cambria Math" panose="02040503050406030204" pitchFamily="18" charset="0"/>
                                </a:rPr>
                                <m:t>)</m:t>
                              </m:r>
                            </m:e>
                          </m:nary>
                        </m:den>
                      </m:f>
                    </m:oMath>
                  </m:oMathPara>
                </a14:m>
                <a:endParaRPr lang="en-US" sz="1200" dirty="0"/>
              </a:p>
            </p:txBody>
          </p:sp>
        </mc:Choice>
        <mc:Fallback xmlns="">
          <p:sp>
            <p:nvSpPr>
              <p:cNvPr id="49" name="TextBox 48">
                <a:extLst>
                  <a:ext uri="{FF2B5EF4-FFF2-40B4-BE49-F238E27FC236}">
                    <a16:creationId xmlns:a16="http://schemas.microsoft.com/office/drawing/2014/main" id="{BFC838C2-CD95-C74D-9BDD-195AD6E37AAD}"/>
                  </a:ext>
                </a:extLst>
              </p:cNvPr>
              <p:cNvSpPr txBox="1">
                <a:spLocks noRot="1" noChangeAspect="1" noMove="1" noResize="1" noEditPoints="1" noAdjustHandles="1" noChangeArrowheads="1" noChangeShapeType="1" noTextEdit="1"/>
              </p:cNvSpPr>
              <p:nvPr/>
            </p:nvSpPr>
            <p:spPr>
              <a:xfrm>
                <a:off x="6345066" y="3125993"/>
                <a:ext cx="2389629" cy="384464"/>
              </a:xfrm>
              <a:prstGeom prst="rect">
                <a:avLst/>
              </a:prstGeom>
              <a:blipFill>
                <a:blip r:embed="rId10"/>
                <a:stretch>
                  <a:fillRect l="-1058" t="-25806" r="-1587" b="-1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AA1ECC4-9157-5142-B5C6-3A0249B0EBAF}"/>
                  </a:ext>
                </a:extLst>
              </p:cNvPr>
              <p:cNvSpPr txBox="1"/>
              <p:nvPr/>
            </p:nvSpPr>
            <p:spPr>
              <a:xfrm>
                <a:off x="6345066" y="3999051"/>
                <a:ext cx="2633093" cy="384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𝑦</m:t>
                              </m:r>
                            </m:e>
                          </m:acc>
                        </m:e>
                        <m:sub>
                          <m:r>
                            <a:rPr lang="en-US" sz="1200" b="0" i="1" smtClean="0">
                              <a:latin typeface="Cambria Math" panose="02040503050406030204" pitchFamily="18" charset="0"/>
                            </a:rPr>
                            <m:t>10000</m:t>
                          </m:r>
                        </m:sub>
                      </m:sSub>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𝑧𝑜𝑜</m:t>
                          </m:r>
                        </m:e>
                        <m:e>
                          <m:r>
                            <a:rPr lang="en-US" sz="1200" b="0" i="1" smtClean="0">
                              <a:latin typeface="Cambria Math" panose="02040503050406030204" pitchFamily="18" charset="0"/>
                            </a:rPr>
                            <m:t>𝑜𝑟𝑎𝑛𝑔𝑒</m:t>
                          </m:r>
                        </m:e>
                      </m:d>
                      <m:r>
                        <a:rPr lang="en-US" sz="1200" b="0" i="1" smtClean="0">
                          <a:latin typeface="Cambria Math" panose="02040503050406030204" pitchFamily="18" charset="0"/>
                        </a:rPr>
                        <m:t>=</m:t>
                      </m:r>
                      <m:f>
                        <m:fPr>
                          <m:ctrlPr>
                            <a:rPr lang="en-US" sz="1200" i="1">
                              <a:latin typeface="Cambria Math" panose="02040503050406030204" pitchFamily="18" charset="0"/>
                            </a:rPr>
                          </m:ctrlPr>
                        </m:fPr>
                        <m:num>
                          <m:r>
                            <m:rPr>
                              <m:sty m:val="p"/>
                            </m:rPr>
                            <a:rPr lang="en-US" sz="1200" b="0" i="0" smtClean="0">
                              <a:latin typeface="Cambria Math" panose="02040503050406030204" pitchFamily="18" charset="0"/>
                            </a:rPr>
                            <m:t>exp</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10000</m:t>
                              </m:r>
                            </m:sub>
                          </m:sSub>
                          <m:r>
                            <a:rPr lang="en-US" sz="1200" b="0" i="1" smtClean="0">
                              <a:latin typeface="Cambria Math" panose="02040503050406030204" pitchFamily="18" charset="0"/>
                            </a:rPr>
                            <m:t>)</m:t>
                          </m:r>
                        </m:num>
                        <m:den>
                          <m:nary>
                            <m:naryPr>
                              <m:chr m:val="∑"/>
                              <m:subHide m:val="on"/>
                              <m:supHide m:val="on"/>
                              <m:ctrlPr>
                                <a:rPr lang="en-US" sz="1200" i="1">
                                  <a:latin typeface="Cambria Math" panose="02040503050406030204" pitchFamily="18" charset="0"/>
                                </a:rPr>
                              </m:ctrlPr>
                            </m:naryPr>
                            <m:sub/>
                            <m:sup/>
                            <m:e>
                              <m:r>
                                <m:rPr>
                                  <m:sty m:val="p"/>
                                </m:rPr>
                                <a:rPr lang="en-US" sz="1200" b="0" i="0" smtClean="0">
                                  <a:latin typeface="Cambria Math" panose="02040503050406030204" pitchFamily="18" charset="0"/>
                                </a:rPr>
                                <m:t>exp</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𝑖</m:t>
                                  </m:r>
                                </m:sub>
                              </m:sSub>
                              <m:r>
                                <a:rPr lang="en-US" sz="1200" b="0" i="1" smtClean="0">
                                  <a:latin typeface="Cambria Math" panose="02040503050406030204" pitchFamily="18" charset="0"/>
                                </a:rPr>
                                <m:t>)</m:t>
                              </m:r>
                            </m:e>
                          </m:nary>
                        </m:den>
                      </m:f>
                    </m:oMath>
                  </m:oMathPara>
                </a14:m>
                <a:endParaRPr lang="en-US" sz="1200" dirty="0"/>
              </a:p>
            </p:txBody>
          </p:sp>
        </mc:Choice>
        <mc:Fallback xmlns="">
          <p:sp>
            <p:nvSpPr>
              <p:cNvPr id="50" name="TextBox 49">
                <a:extLst>
                  <a:ext uri="{FF2B5EF4-FFF2-40B4-BE49-F238E27FC236}">
                    <a16:creationId xmlns:a16="http://schemas.microsoft.com/office/drawing/2014/main" id="{4AA1ECC4-9157-5142-B5C6-3A0249B0EBAF}"/>
                  </a:ext>
                </a:extLst>
              </p:cNvPr>
              <p:cNvSpPr txBox="1">
                <a:spLocks noRot="1" noChangeAspect="1" noMove="1" noResize="1" noEditPoints="1" noAdjustHandles="1" noChangeArrowheads="1" noChangeShapeType="1" noTextEdit="1"/>
              </p:cNvSpPr>
              <p:nvPr/>
            </p:nvSpPr>
            <p:spPr>
              <a:xfrm>
                <a:off x="6345066" y="3999051"/>
                <a:ext cx="2633093" cy="384464"/>
              </a:xfrm>
              <a:prstGeom prst="rect">
                <a:avLst/>
              </a:prstGeom>
              <a:blipFill>
                <a:blip r:embed="rId11"/>
                <a:stretch>
                  <a:fillRect l="-962" t="-25806" r="-1442" b="-1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A5894F8-F070-C744-B745-42A58E1AE367}"/>
                  </a:ext>
                </a:extLst>
              </p:cNvPr>
              <p:cNvSpPr txBox="1"/>
              <p:nvPr/>
            </p:nvSpPr>
            <p:spPr>
              <a:xfrm>
                <a:off x="9266908" y="1848955"/>
                <a:ext cx="1427378"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𝑜𝑟𝑎𝑛𝑔𝑒</m:t>
                          </m:r>
                        </m:sub>
                      </m:sSub>
                    </m:oMath>
                  </m:oMathPara>
                </a14:m>
                <a:endParaRPr lang="en-US" dirty="0"/>
              </a:p>
            </p:txBody>
          </p:sp>
        </mc:Choice>
        <mc:Fallback xmlns="">
          <p:sp>
            <p:nvSpPr>
              <p:cNvPr id="51" name="TextBox 50">
                <a:extLst>
                  <a:ext uri="{FF2B5EF4-FFF2-40B4-BE49-F238E27FC236}">
                    <a16:creationId xmlns:a16="http://schemas.microsoft.com/office/drawing/2014/main" id="{6A5894F8-F070-C744-B745-42A58E1AE367}"/>
                  </a:ext>
                </a:extLst>
              </p:cNvPr>
              <p:cNvSpPr txBox="1">
                <a:spLocks noRot="1" noChangeAspect="1" noMove="1" noResize="1" noEditPoints="1" noAdjustHandles="1" noChangeArrowheads="1" noChangeShapeType="1" noTextEdit="1"/>
              </p:cNvSpPr>
              <p:nvPr/>
            </p:nvSpPr>
            <p:spPr>
              <a:xfrm>
                <a:off x="9266908" y="1848955"/>
                <a:ext cx="1427378" cy="299569"/>
              </a:xfrm>
              <a:prstGeom prst="rect">
                <a:avLst/>
              </a:prstGeom>
              <a:blipFill>
                <a:blip r:embed="rId12"/>
                <a:stretch>
                  <a:fillRect l="-2655" t="-4167" b="-20833"/>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84051FCC-E631-EE40-9ABE-D81B7F16CE3F}"/>
              </a:ext>
            </a:extLst>
          </p:cNvPr>
          <p:cNvSpPr/>
          <p:nvPr/>
        </p:nvSpPr>
        <p:spPr>
          <a:xfrm>
            <a:off x="9384802" y="2455025"/>
            <a:ext cx="139420" cy="2037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B81AE3E-B8AE-434A-87E7-5B9E89603EA8}"/>
              </a:ext>
            </a:extLst>
          </p:cNvPr>
          <p:cNvSpPr txBox="1"/>
          <p:nvPr/>
        </p:nvSpPr>
        <p:spPr>
          <a:xfrm>
            <a:off x="9600244" y="3159496"/>
            <a:ext cx="300082" cy="369332"/>
          </a:xfrm>
          <a:prstGeom prst="rect">
            <a:avLst/>
          </a:prstGeom>
          <a:noFill/>
        </p:spPr>
        <p:txBody>
          <a:bodyPr wrap="none" rtlCol="0">
            <a:spAutoFit/>
          </a:bodyPr>
          <a:lstStyle/>
          <a:p>
            <a:r>
              <a:rPr lang="en-US" dirty="0"/>
              <a:t>=</a:t>
            </a:r>
          </a:p>
        </p:txBody>
      </p:sp>
      <p:sp>
        <p:nvSpPr>
          <p:cNvPr id="54" name="Rectangle 53">
            <a:extLst>
              <a:ext uri="{FF2B5EF4-FFF2-40B4-BE49-F238E27FC236}">
                <a16:creationId xmlns:a16="http://schemas.microsoft.com/office/drawing/2014/main" id="{4BA99B50-59C9-C14E-A1E2-6483E74060A1}"/>
              </a:ext>
            </a:extLst>
          </p:cNvPr>
          <p:cNvSpPr/>
          <p:nvPr/>
        </p:nvSpPr>
        <p:spPr>
          <a:xfrm>
            <a:off x="9950114" y="2455025"/>
            <a:ext cx="653668" cy="2037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49A944F-39DA-B546-A385-556AB9EF8F7E}"/>
              </a:ext>
            </a:extLst>
          </p:cNvPr>
          <p:cNvSpPr/>
          <p:nvPr/>
        </p:nvSpPr>
        <p:spPr>
          <a:xfrm>
            <a:off x="10724386" y="3055600"/>
            <a:ext cx="128108" cy="6361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02F788E-C8DE-C04B-8E72-EF5B40FB0358}"/>
              </a:ext>
            </a:extLst>
          </p:cNvPr>
          <p:cNvSpPr/>
          <p:nvPr/>
        </p:nvSpPr>
        <p:spPr>
          <a:xfrm>
            <a:off x="9416962" y="3047415"/>
            <a:ext cx="69710" cy="83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F088CD6-9E71-1B41-AE18-86816BCA5CCB}"/>
                  </a:ext>
                </a:extLst>
              </p:cNvPr>
              <p:cNvSpPr txBox="1"/>
              <p:nvPr/>
            </p:nvSpPr>
            <p:spPr>
              <a:xfrm>
                <a:off x="8996611" y="2945543"/>
                <a:ext cx="36535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𝑖</m:t>
                          </m:r>
                        </m:sub>
                      </m:sSub>
                    </m:oMath>
                  </m:oMathPara>
                </a14:m>
                <a:endParaRPr lang="en-US" sz="1400" dirty="0"/>
              </a:p>
            </p:txBody>
          </p:sp>
        </mc:Choice>
        <mc:Fallback xmlns="">
          <p:sp>
            <p:nvSpPr>
              <p:cNvPr id="57" name="TextBox 56">
                <a:extLst>
                  <a:ext uri="{FF2B5EF4-FFF2-40B4-BE49-F238E27FC236}">
                    <a16:creationId xmlns:a16="http://schemas.microsoft.com/office/drawing/2014/main" id="{9F088CD6-9E71-1B41-AE18-86816BCA5CCB}"/>
                  </a:ext>
                </a:extLst>
              </p:cNvPr>
              <p:cNvSpPr txBox="1">
                <a:spLocks noRot="1" noChangeAspect="1" noMove="1" noResize="1" noEditPoints="1" noAdjustHandles="1" noChangeArrowheads="1" noChangeShapeType="1" noTextEdit="1"/>
              </p:cNvSpPr>
              <p:nvPr/>
            </p:nvSpPr>
            <p:spPr>
              <a:xfrm>
                <a:off x="8996611" y="2945543"/>
                <a:ext cx="365356" cy="307777"/>
              </a:xfrm>
              <a:prstGeom prst="rect">
                <a:avLst/>
              </a:prstGeom>
              <a:blipFill>
                <a:blip r:embed="rId13"/>
                <a:stretch>
                  <a:fillRect/>
                </a:stretch>
              </a:blipFill>
            </p:spPr>
            <p:txBody>
              <a:bodyPr/>
              <a:lstStyle/>
              <a:p>
                <a:r>
                  <a:rPr lang="en-US">
                    <a:noFill/>
                  </a:rPr>
                  <a:t> </a:t>
                </a:r>
              </a:p>
            </p:txBody>
          </p:sp>
        </mc:Fallback>
      </mc:AlternateContent>
      <p:sp>
        <p:nvSpPr>
          <p:cNvPr id="58" name="Rectangle 57">
            <a:extLst>
              <a:ext uri="{FF2B5EF4-FFF2-40B4-BE49-F238E27FC236}">
                <a16:creationId xmlns:a16="http://schemas.microsoft.com/office/drawing/2014/main" id="{3BD4EC95-3B6E-B24D-B186-7E503717509D}"/>
              </a:ext>
            </a:extLst>
          </p:cNvPr>
          <p:cNvSpPr/>
          <p:nvPr/>
        </p:nvSpPr>
        <p:spPr>
          <a:xfrm rot="16200000">
            <a:off x="10222820" y="2794581"/>
            <a:ext cx="108378" cy="58961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65BC665-F05A-0244-8949-B912874A66EB}"/>
                  </a:ext>
                </a:extLst>
              </p:cNvPr>
              <p:cNvSpPr txBox="1"/>
              <p:nvPr/>
            </p:nvSpPr>
            <p:spPr>
              <a:xfrm>
                <a:off x="10165633" y="2777552"/>
                <a:ext cx="23474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r>
                            <a:rPr lang="en-US" sz="1400" b="0" i="1" smtClean="0">
                              <a:latin typeface="Cambria Math" panose="02040503050406030204" pitchFamily="18" charset="0"/>
                            </a:rPr>
                            <m:t>′</m:t>
                          </m:r>
                        </m:e>
                        <m:sub>
                          <m:r>
                            <a:rPr lang="en-US" sz="1400" b="0" i="1" smtClean="0">
                              <a:latin typeface="Cambria Math" panose="02040503050406030204" pitchFamily="18" charset="0"/>
                            </a:rPr>
                            <m:t>𝑖</m:t>
                          </m:r>
                        </m:sub>
                      </m:sSub>
                    </m:oMath>
                  </m:oMathPara>
                </a14:m>
                <a:endParaRPr lang="en-US" sz="1400" dirty="0"/>
              </a:p>
            </p:txBody>
          </p:sp>
        </mc:Choice>
        <mc:Fallback xmlns="">
          <p:sp>
            <p:nvSpPr>
              <p:cNvPr id="59" name="TextBox 58">
                <a:extLst>
                  <a:ext uri="{FF2B5EF4-FFF2-40B4-BE49-F238E27FC236}">
                    <a16:creationId xmlns:a16="http://schemas.microsoft.com/office/drawing/2014/main" id="{E65BC665-F05A-0244-8949-B912874A66EB}"/>
                  </a:ext>
                </a:extLst>
              </p:cNvPr>
              <p:cNvSpPr txBox="1">
                <a:spLocks noRot="1" noChangeAspect="1" noMove="1" noResize="1" noEditPoints="1" noAdjustHandles="1" noChangeArrowheads="1" noChangeShapeType="1" noTextEdit="1"/>
              </p:cNvSpPr>
              <p:nvPr/>
            </p:nvSpPr>
            <p:spPr>
              <a:xfrm>
                <a:off x="10165633" y="2777552"/>
                <a:ext cx="234744" cy="215444"/>
              </a:xfrm>
              <a:prstGeom prst="rect">
                <a:avLst/>
              </a:prstGeom>
              <a:blipFill>
                <a:blip r:embed="rId14"/>
                <a:stretch>
                  <a:fillRect l="-15000" t="-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975854C-A4F9-9044-8CFB-296F9E6E2ABD}"/>
                  </a:ext>
                </a:extLst>
              </p:cNvPr>
              <p:cNvSpPr txBox="1"/>
              <p:nvPr/>
            </p:nvSpPr>
            <p:spPr>
              <a:xfrm>
                <a:off x="10891553" y="3224944"/>
                <a:ext cx="605679"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𝑜𝑟𝑎𝑛𝑔𝑒</m:t>
                          </m:r>
                        </m:sub>
                      </m:sSub>
                    </m:oMath>
                  </m:oMathPara>
                </a14:m>
                <a:endParaRPr lang="en-US" sz="1400" dirty="0"/>
              </a:p>
            </p:txBody>
          </p:sp>
        </mc:Choice>
        <mc:Fallback xmlns="">
          <p:sp>
            <p:nvSpPr>
              <p:cNvPr id="60" name="TextBox 59">
                <a:extLst>
                  <a:ext uri="{FF2B5EF4-FFF2-40B4-BE49-F238E27FC236}">
                    <a16:creationId xmlns:a16="http://schemas.microsoft.com/office/drawing/2014/main" id="{E975854C-A4F9-9044-8CFB-296F9E6E2ABD}"/>
                  </a:ext>
                </a:extLst>
              </p:cNvPr>
              <p:cNvSpPr txBox="1">
                <a:spLocks noRot="1" noChangeAspect="1" noMove="1" noResize="1" noEditPoints="1" noAdjustHandles="1" noChangeArrowheads="1" noChangeShapeType="1" noTextEdit="1"/>
              </p:cNvSpPr>
              <p:nvPr/>
            </p:nvSpPr>
            <p:spPr>
              <a:xfrm>
                <a:off x="10891553" y="3224944"/>
                <a:ext cx="605679" cy="232949"/>
              </a:xfrm>
              <a:prstGeom prst="rect">
                <a:avLst/>
              </a:prstGeom>
              <a:blipFill>
                <a:blip r:embed="rId15"/>
                <a:stretch>
                  <a:fillRect l="-4167" r="-208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1AB8E5C-DA5B-E749-AA8B-AE97492792FC}"/>
                  </a:ext>
                </a:extLst>
              </p:cNvPr>
              <p:cNvSpPr txBox="1"/>
              <p:nvPr/>
            </p:nvSpPr>
            <p:spPr>
              <a:xfrm>
                <a:off x="9124003" y="4620169"/>
                <a:ext cx="65562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10000</m:t>
                      </m:r>
                      <m:r>
                        <a:rPr lang="en-US" sz="1200" b="0" i="1" smtClean="0">
                          <a:latin typeface="Cambria Math" panose="02040503050406030204" pitchFamily="18" charset="0"/>
                          <a:ea typeface="Cambria Math" panose="02040503050406030204" pitchFamily="18" charset="0"/>
                        </a:rPr>
                        <m:t>×1</m:t>
                      </m:r>
                    </m:oMath>
                  </m:oMathPara>
                </a14:m>
                <a:endParaRPr lang="en-US" sz="1200" dirty="0"/>
              </a:p>
            </p:txBody>
          </p:sp>
        </mc:Choice>
        <mc:Fallback xmlns="">
          <p:sp>
            <p:nvSpPr>
              <p:cNvPr id="61" name="TextBox 60">
                <a:extLst>
                  <a:ext uri="{FF2B5EF4-FFF2-40B4-BE49-F238E27FC236}">
                    <a16:creationId xmlns:a16="http://schemas.microsoft.com/office/drawing/2014/main" id="{11AB8E5C-DA5B-E749-AA8B-AE97492792FC}"/>
                  </a:ext>
                </a:extLst>
              </p:cNvPr>
              <p:cNvSpPr txBox="1">
                <a:spLocks noRot="1" noChangeAspect="1" noMove="1" noResize="1" noEditPoints="1" noAdjustHandles="1" noChangeArrowheads="1" noChangeShapeType="1" noTextEdit="1"/>
              </p:cNvSpPr>
              <p:nvPr/>
            </p:nvSpPr>
            <p:spPr>
              <a:xfrm>
                <a:off x="9124003" y="4620169"/>
                <a:ext cx="655628" cy="184666"/>
              </a:xfrm>
              <a:prstGeom prst="rect">
                <a:avLst/>
              </a:prstGeom>
              <a:blipFill>
                <a:blip r:embed="rId16"/>
                <a:stretch>
                  <a:fillRect l="-3774" r="-377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CAB4910-FA89-534B-AC68-3794FB43EE28}"/>
                  </a:ext>
                </a:extLst>
              </p:cNvPr>
              <p:cNvSpPr txBox="1"/>
              <p:nvPr/>
            </p:nvSpPr>
            <p:spPr>
              <a:xfrm>
                <a:off x="9950114" y="4620169"/>
                <a:ext cx="82554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10000</m:t>
                      </m:r>
                      <m:r>
                        <a:rPr lang="en-US" sz="1200" b="0" i="1" smtClean="0">
                          <a:latin typeface="Cambria Math" panose="02040503050406030204" pitchFamily="18" charset="0"/>
                          <a:ea typeface="Cambria Math" panose="02040503050406030204" pitchFamily="18" charset="0"/>
                        </a:rPr>
                        <m:t>×300</m:t>
                      </m:r>
                    </m:oMath>
                  </m:oMathPara>
                </a14:m>
                <a:endParaRPr lang="en-US" sz="1200" dirty="0"/>
              </a:p>
            </p:txBody>
          </p:sp>
        </mc:Choice>
        <mc:Fallback xmlns="">
          <p:sp>
            <p:nvSpPr>
              <p:cNvPr id="62" name="TextBox 61">
                <a:extLst>
                  <a:ext uri="{FF2B5EF4-FFF2-40B4-BE49-F238E27FC236}">
                    <a16:creationId xmlns:a16="http://schemas.microsoft.com/office/drawing/2014/main" id="{1CAB4910-FA89-534B-AC68-3794FB43EE28}"/>
                  </a:ext>
                </a:extLst>
              </p:cNvPr>
              <p:cNvSpPr txBox="1">
                <a:spLocks noRot="1" noChangeAspect="1" noMove="1" noResize="1" noEditPoints="1" noAdjustHandles="1" noChangeArrowheads="1" noChangeShapeType="1" noTextEdit="1"/>
              </p:cNvSpPr>
              <p:nvPr/>
            </p:nvSpPr>
            <p:spPr>
              <a:xfrm>
                <a:off x="9950114" y="4620169"/>
                <a:ext cx="825547" cy="184666"/>
              </a:xfrm>
              <a:prstGeom prst="rect">
                <a:avLst/>
              </a:prstGeom>
              <a:blipFill>
                <a:blip r:embed="rId17"/>
                <a:stretch>
                  <a:fillRect l="-3030" r="-454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5B11946-5B78-2847-B1AB-BAD0E6392B33}"/>
                  </a:ext>
                </a:extLst>
              </p:cNvPr>
              <p:cNvSpPr txBox="1"/>
              <p:nvPr/>
            </p:nvSpPr>
            <p:spPr>
              <a:xfrm>
                <a:off x="10701860" y="3768499"/>
                <a:ext cx="48571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3</m:t>
                      </m:r>
                      <m:r>
                        <a:rPr lang="en-US" sz="1200" b="0" i="1" smtClean="0">
                          <a:latin typeface="Cambria Math" panose="02040503050406030204" pitchFamily="18" charset="0"/>
                        </a:rPr>
                        <m:t>00</m:t>
                      </m:r>
                      <m:r>
                        <a:rPr lang="en-US" sz="1200" b="0" i="1" smtClean="0">
                          <a:latin typeface="Cambria Math" panose="02040503050406030204" pitchFamily="18" charset="0"/>
                          <a:ea typeface="Cambria Math" panose="02040503050406030204" pitchFamily="18" charset="0"/>
                        </a:rPr>
                        <m:t>×1</m:t>
                      </m:r>
                    </m:oMath>
                  </m:oMathPara>
                </a14:m>
                <a:endParaRPr lang="en-US" sz="1200" dirty="0"/>
              </a:p>
            </p:txBody>
          </p:sp>
        </mc:Choice>
        <mc:Fallback xmlns="">
          <p:sp>
            <p:nvSpPr>
              <p:cNvPr id="63" name="TextBox 62">
                <a:extLst>
                  <a:ext uri="{FF2B5EF4-FFF2-40B4-BE49-F238E27FC236}">
                    <a16:creationId xmlns:a16="http://schemas.microsoft.com/office/drawing/2014/main" id="{F5B11946-5B78-2847-B1AB-BAD0E6392B33}"/>
                  </a:ext>
                </a:extLst>
              </p:cNvPr>
              <p:cNvSpPr txBox="1">
                <a:spLocks noRot="1" noChangeAspect="1" noMove="1" noResize="1" noEditPoints="1" noAdjustHandles="1" noChangeArrowheads="1" noChangeShapeType="1" noTextEdit="1"/>
              </p:cNvSpPr>
              <p:nvPr/>
            </p:nvSpPr>
            <p:spPr>
              <a:xfrm>
                <a:off x="10701860" y="3768499"/>
                <a:ext cx="485710" cy="184666"/>
              </a:xfrm>
              <a:prstGeom prst="rect">
                <a:avLst/>
              </a:prstGeom>
              <a:blipFill>
                <a:blip r:embed="rId18"/>
                <a:stretch>
                  <a:fillRect l="-5128" r="-512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A6E4D63-86F0-F74B-B637-30981CF9FCAB}"/>
                  </a:ext>
                </a:extLst>
              </p:cNvPr>
              <p:cNvSpPr txBox="1"/>
              <p:nvPr/>
            </p:nvSpPr>
            <p:spPr>
              <a:xfrm>
                <a:off x="5783995" y="2280083"/>
                <a:ext cx="17376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1</m:t>
                          </m:r>
                        </m:sub>
                      </m:sSub>
                    </m:oMath>
                  </m:oMathPara>
                </a14:m>
                <a:endParaRPr lang="en-US" sz="1200" dirty="0"/>
              </a:p>
            </p:txBody>
          </p:sp>
        </mc:Choice>
        <mc:Fallback xmlns="">
          <p:sp>
            <p:nvSpPr>
              <p:cNvPr id="65" name="TextBox 64">
                <a:extLst>
                  <a:ext uri="{FF2B5EF4-FFF2-40B4-BE49-F238E27FC236}">
                    <a16:creationId xmlns:a16="http://schemas.microsoft.com/office/drawing/2014/main" id="{DA6E4D63-86F0-F74B-B637-30981CF9FCAB}"/>
                  </a:ext>
                </a:extLst>
              </p:cNvPr>
              <p:cNvSpPr txBox="1">
                <a:spLocks noRot="1" noChangeAspect="1" noMove="1" noResize="1" noEditPoints="1" noAdjustHandles="1" noChangeArrowheads="1" noChangeShapeType="1" noTextEdit="1"/>
              </p:cNvSpPr>
              <p:nvPr/>
            </p:nvSpPr>
            <p:spPr>
              <a:xfrm>
                <a:off x="5783995" y="2280083"/>
                <a:ext cx="173766" cy="184666"/>
              </a:xfrm>
              <a:prstGeom prst="rect">
                <a:avLst/>
              </a:prstGeom>
              <a:blipFill>
                <a:blip r:embed="rId19"/>
                <a:stretch>
                  <a:fillRect l="-6667" r="-666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DA8B937-045C-CD40-AA04-D308AD7E6C0E}"/>
                  </a:ext>
                </a:extLst>
              </p:cNvPr>
              <p:cNvSpPr txBox="1"/>
              <p:nvPr/>
            </p:nvSpPr>
            <p:spPr>
              <a:xfrm>
                <a:off x="5786621" y="2703475"/>
                <a:ext cx="17735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2</m:t>
                          </m:r>
                        </m:sub>
                      </m:sSub>
                    </m:oMath>
                  </m:oMathPara>
                </a14:m>
                <a:endParaRPr lang="en-US" sz="1200" dirty="0"/>
              </a:p>
            </p:txBody>
          </p:sp>
        </mc:Choice>
        <mc:Fallback xmlns="">
          <p:sp>
            <p:nvSpPr>
              <p:cNvPr id="66" name="TextBox 65">
                <a:extLst>
                  <a:ext uri="{FF2B5EF4-FFF2-40B4-BE49-F238E27FC236}">
                    <a16:creationId xmlns:a16="http://schemas.microsoft.com/office/drawing/2014/main" id="{4DA8B937-045C-CD40-AA04-D308AD7E6C0E}"/>
                  </a:ext>
                </a:extLst>
              </p:cNvPr>
              <p:cNvSpPr txBox="1">
                <a:spLocks noRot="1" noChangeAspect="1" noMove="1" noResize="1" noEditPoints="1" noAdjustHandles="1" noChangeArrowheads="1" noChangeShapeType="1" noTextEdit="1"/>
              </p:cNvSpPr>
              <p:nvPr/>
            </p:nvSpPr>
            <p:spPr>
              <a:xfrm>
                <a:off x="5786621" y="2703475"/>
                <a:ext cx="177356" cy="184666"/>
              </a:xfrm>
              <a:prstGeom prst="rect">
                <a:avLst/>
              </a:prstGeom>
              <a:blipFill>
                <a:blip r:embed="rId20"/>
                <a:stretch>
                  <a:fillRect l="-2142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1B1E022-CB7F-E04E-82C6-617F5FD14BB8}"/>
                  </a:ext>
                </a:extLst>
              </p:cNvPr>
              <p:cNvSpPr txBox="1"/>
              <p:nvPr/>
            </p:nvSpPr>
            <p:spPr>
              <a:xfrm>
                <a:off x="5791636" y="3068037"/>
                <a:ext cx="17735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3</m:t>
                          </m:r>
                        </m:sub>
                      </m:sSub>
                    </m:oMath>
                  </m:oMathPara>
                </a14:m>
                <a:endParaRPr lang="en-US" sz="1200" dirty="0"/>
              </a:p>
            </p:txBody>
          </p:sp>
        </mc:Choice>
        <mc:Fallback xmlns="">
          <p:sp>
            <p:nvSpPr>
              <p:cNvPr id="67" name="TextBox 66">
                <a:extLst>
                  <a:ext uri="{FF2B5EF4-FFF2-40B4-BE49-F238E27FC236}">
                    <a16:creationId xmlns:a16="http://schemas.microsoft.com/office/drawing/2014/main" id="{F1B1E022-CB7F-E04E-82C6-617F5FD14BB8}"/>
                  </a:ext>
                </a:extLst>
              </p:cNvPr>
              <p:cNvSpPr txBox="1">
                <a:spLocks noRot="1" noChangeAspect="1" noMove="1" noResize="1" noEditPoints="1" noAdjustHandles="1" noChangeArrowheads="1" noChangeShapeType="1" noTextEdit="1"/>
              </p:cNvSpPr>
              <p:nvPr/>
            </p:nvSpPr>
            <p:spPr>
              <a:xfrm>
                <a:off x="5791636" y="3068037"/>
                <a:ext cx="177356" cy="184666"/>
              </a:xfrm>
              <a:prstGeom prst="rect">
                <a:avLst/>
              </a:prstGeom>
              <a:blipFill>
                <a:blip r:embed="rId21"/>
                <a:stretch>
                  <a:fillRect l="-14286" r="-714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63B05C4-326C-9A4C-8493-0853AFE494D1}"/>
                  </a:ext>
                </a:extLst>
              </p:cNvPr>
              <p:cNvSpPr txBox="1"/>
              <p:nvPr/>
            </p:nvSpPr>
            <p:spPr>
              <a:xfrm>
                <a:off x="5565019" y="4081779"/>
                <a:ext cx="43665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10000</m:t>
                          </m:r>
                        </m:sub>
                      </m:sSub>
                    </m:oMath>
                  </m:oMathPara>
                </a14:m>
                <a:endParaRPr lang="en-US" sz="1200" dirty="0"/>
              </a:p>
            </p:txBody>
          </p:sp>
        </mc:Choice>
        <mc:Fallback xmlns="">
          <p:sp>
            <p:nvSpPr>
              <p:cNvPr id="68" name="TextBox 67">
                <a:extLst>
                  <a:ext uri="{FF2B5EF4-FFF2-40B4-BE49-F238E27FC236}">
                    <a16:creationId xmlns:a16="http://schemas.microsoft.com/office/drawing/2014/main" id="{363B05C4-326C-9A4C-8493-0853AFE494D1}"/>
                  </a:ext>
                </a:extLst>
              </p:cNvPr>
              <p:cNvSpPr txBox="1">
                <a:spLocks noRot="1" noChangeAspect="1" noMove="1" noResize="1" noEditPoints="1" noAdjustHandles="1" noChangeArrowheads="1" noChangeShapeType="1" noTextEdit="1"/>
              </p:cNvSpPr>
              <p:nvPr/>
            </p:nvSpPr>
            <p:spPr>
              <a:xfrm>
                <a:off x="5565019" y="4081779"/>
                <a:ext cx="436658" cy="184666"/>
              </a:xfrm>
              <a:prstGeom prst="rect">
                <a:avLst/>
              </a:prstGeom>
              <a:blipFill>
                <a:blip r:embed="rId22"/>
                <a:stretch>
                  <a:fillRect l="-2778"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F5A7D96-ECBD-C24E-B077-6BE97ED7C8C7}"/>
                  </a:ext>
                </a:extLst>
              </p:cNvPr>
              <p:cNvSpPr txBox="1"/>
              <p:nvPr/>
            </p:nvSpPr>
            <p:spPr>
              <a:xfrm>
                <a:off x="9300571" y="4954023"/>
                <a:ext cx="1491114" cy="3252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𝑧</m:t>
                          </m:r>
                        </m:e>
                        <m:sub>
                          <m:r>
                            <a:rPr lang="en-US" sz="1400" i="1">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𝑒</m:t>
                          </m:r>
                          <m:r>
                            <a:rPr lang="en-US" sz="1400" i="1">
                              <a:latin typeface="Cambria Math" panose="02040503050406030204" pitchFamily="18" charset="0"/>
                            </a:rPr>
                            <m:t>′</m:t>
                          </m:r>
                        </m:e>
                        <m:sub>
                          <m:r>
                            <a:rPr lang="en-US" sz="1400" i="1">
                              <a:latin typeface="Cambria Math" panose="02040503050406030204" pitchFamily="18" charset="0"/>
                            </a:rPr>
                            <m:t>𝑖</m:t>
                          </m:r>
                        </m:sub>
                      </m:sSub>
                      <m:r>
                        <a:rPr lang="en-US" sz="140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𝑒</m:t>
                          </m:r>
                        </m:e>
                        <m:sub>
                          <m:r>
                            <a:rPr lang="en-US" sz="1400" i="1">
                              <a:latin typeface="Cambria Math" panose="02040503050406030204" pitchFamily="18" charset="0"/>
                            </a:rPr>
                            <m:t>𝑜𝑟𝑎𝑛𝑔𝑒</m:t>
                          </m:r>
                        </m:sub>
                      </m:sSub>
                    </m:oMath>
                  </m:oMathPara>
                </a14:m>
                <a:endParaRPr lang="en-US" sz="1400" dirty="0"/>
              </a:p>
            </p:txBody>
          </p:sp>
        </mc:Choice>
        <mc:Fallback xmlns="">
          <p:sp>
            <p:nvSpPr>
              <p:cNvPr id="69" name="TextBox 68">
                <a:extLst>
                  <a:ext uri="{FF2B5EF4-FFF2-40B4-BE49-F238E27FC236}">
                    <a16:creationId xmlns:a16="http://schemas.microsoft.com/office/drawing/2014/main" id="{4F5A7D96-ECBD-C24E-B077-6BE97ED7C8C7}"/>
                  </a:ext>
                </a:extLst>
              </p:cNvPr>
              <p:cNvSpPr txBox="1">
                <a:spLocks noRot="1" noChangeAspect="1" noMove="1" noResize="1" noEditPoints="1" noAdjustHandles="1" noChangeArrowheads="1" noChangeShapeType="1" noTextEdit="1"/>
              </p:cNvSpPr>
              <p:nvPr/>
            </p:nvSpPr>
            <p:spPr>
              <a:xfrm>
                <a:off x="9300571" y="4954023"/>
                <a:ext cx="1491114" cy="32528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A6796AFA-B0C5-6742-8375-BD722268A4FD}"/>
                  </a:ext>
                </a:extLst>
              </p:cNvPr>
              <p:cNvSpPr/>
              <p:nvPr/>
            </p:nvSpPr>
            <p:spPr>
              <a:xfrm>
                <a:off x="9662541" y="5344860"/>
                <a:ext cx="2226240" cy="540725"/>
              </a:xfrm>
              <a:prstGeom prst="rect">
                <a:avLst/>
              </a:prstGeom>
            </p:spPr>
            <p:txBody>
              <a:bodyPr wrap="square">
                <a:spAutoFit/>
              </a:bodyPr>
              <a:lstStyle/>
              <a:p>
                <a:r>
                  <a:rPr lang="en-US" sz="1400" dirty="0"/>
                  <a:t>the inner product of the </a:t>
                </a:r>
                <a14:m>
                  <m:oMath xmlns:m="http://schemas.openxmlformats.org/officeDocument/2006/math">
                    <m:r>
                      <a:rPr lang="en-US" sz="1400" i="1" dirty="0" smtClean="0">
                        <a:latin typeface="Cambria Math" panose="02040503050406030204" pitchFamily="18" charset="0"/>
                      </a:rPr>
                      <m:t>𝑖</m:t>
                    </m:r>
                  </m:oMath>
                </a14:m>
                <a:r>
                  <a:rPr lang="en-US" sz="1400" dirty="0" err="1"/>
                  <a:t>th</a:t>
                </a:r>
                <a:r>
                  <a:rPr lang="en-US" sz="1400" dirty="0"/>
                  <a:t> row of </a:t>
                </a:r>
                <a14:m>
                  <m:oMath xmlns:m="http://schemas.openxmlformats.org/officeDocument/2006/math">
                    <m:r>
                      <a:rPr lang="en-US" sz="1400" i="1">
                        <a:latin typeface="Cambria Math" panose="02040503050406030204" pitchFamily="18" charset="0"/>
                      </a:rPr>
                      <m:t>𝐸</m:t>
                    </m:r>
                    <m:r>
                      <a:rPr lang="en-US" sz="1400" i="1">
                        <a:latin typeface="Cambria Math" panose="02040503050406030204" pitchFamily="18" charset="0"/>
                      </a:rPr>
                      <m:t>′</m:t>
                    </m:r>
                  </m:oMath>
                </a14:m>
                <a:r>
                  <a:rPr lang="en-US" sz="1400" dirty="0"/>
                  <a:t>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𝑒</m:t>
                        </m:r>
                      </m:e>
                      <m:sub>
                        <m:r>
                          <a:rPr lang="en-US" sz="1400" i="1">
                            <a:latin typeface="Cambria Math" panose="02040503050406030204" pitchFamily="18" charset="0"/>
                          </a:rPr>
                          <m:t>𝑜𝑟𝑎𝑛𝑔𝑒</m:t>
                        </m:r>
                      </m:sub>
                    </m:sSub>
                  </m:oMath>
                </a14:m>
                <a:endParaRPr lang="en-US" sz="1400" dirty="0"/>
              </a:p>
            </p:txBody>
          </p:sp>
        </mc:Choice>
        <mc:Fallback xmlns="">
          <p:sp>
            <p:nvSpPr>
              <p:cNvPr id="70" name="Rectangle 69">
                <a:extLst>
                  <a:ext uri="{FF2B5EF4-FFF2-40B4-BE49-F238E27FC236}">
                    <a16:creationId xmlns:a16="http://schemas.microsoft.com/office/drawing/2014/main" id="{A6796AFA-B0C5-6742-8375-BD722268A4FD}"/>
                  </a:ext>
                </a:extLst>
              </p:cNvPr>
              <p:cNvSpPr>
                <a:spLocks noRot="1" noChangeAspect="1" noMove="1" noResize="1" noEditPoints="1" noAdjustHandles="1" noChangeArrowheads="1" noChangeShapeType="1" noTextEdit="1"/>
              </p:cNvSpPr>
              <p:nvPr/>
            </p:nvSpPr>
            <p:spPr>
              <a:xfrm>
                <a:off x="9662541" y="5344860"/>
                <a:ext cx="2226240" cy="540725"/>
              </a:xfrm>
              <a:prstGeom prst="rect">
                <a:avLst/>
              </a:prstGeom>
              <a:blipFill>
                <a:blip r:embed="rId24"/>
                <a:stretch>
                  <a:fillRect l="-568"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F117C7F-7BFB-744D-AF36-A5539CFCBBC3}"/>
                  </a:ext>
                </a:extLst>
              </p:cNvPr>
              <p:cNvSpPr txBox="1"/>
              <p:nvPr/>
            </p:nvSpPr>
            <p:spPr>
              <a:xfrm>
                <a:off x="217966" y="4417880"/>
                <a:ext cx="2947858" cy="307777"/>
              </a:xfrm>
              <a:prstGeom prst="rect">
                <a:avLst/>
              </a:prstGeom>
              <a:noFill/>
            </p:spPr>
            <p:txBody>
              <a:bodyPr wrap="none" rtlCol="0">
                <a:spAutoFit/>
              </a:bodyPr>
              <a:lstStyle/>
              <a:p>
                <a:r>
                  <a:rPr lang="en-US" sz="1400" dirty="0"/>
                  <a:t>For any pair of context </a:t>
                </a:r>
                <a14:m>
                  <m:oMath xmlns:m="http://schemas.openxmlformats.org/officeDocument/2006/math">
                    <m:r>
                      <a:rPr lang="en-US" sz="1400" b="0" i="1" smtClean="0">
                        <a:latin typeface="Cambria Math" panose="02040503050406030204" pitchFamily="18" charset="0"/>
                      </a:rPr>
                      <m:t>𝑐</m:t>
                    </m:r>
                  </m:oMath>
                </a14:m>
                <a:r>
                  <a:rPr lang="en-US" sz="1400" dirty="0"/>
                  <a:t> and target </a:t>
                </a:r>
                <a14:m>
                  <m:oMath xmlns:m="http://schemas.openxmlformats.org/officeDocument/2006/math">
                    <m:r>
                      <a:rPr lang="en-US" sz="1400" b="0" i="1" smtClean="0">
                        <a:latin typeface="Cambria Math" panose="02040503050406030204" pitchFamily="18" charset="0"/>
                      </a:rPr>
                      <m:t>𝑡</m:t>
                    </m:r>
                  </m:oMath>
                </a14:m>
                <a:r>
                  <a:rPr lang="en-US" sz="1400" dirty="0"/>
                  <a:t>: </a:t>
                </a:r>
              </a:p>
            </p:txBody>
          </p:sp>
        </mc:Choice>
        <mc:Fallback xmlns="">
          <p:sp>
            <p:nvSpPr>
              <p:cNvPr id="71" name="TextBox 70">
                <a:extLst>
                  <a:ext uri="{FF2B5EF4-FFF2-40B4-BE49-F238E27FC236}">
                    <a16:creationId xmlns:a16="http://schemas.microsoft.com/office/drawing/2014/main" id="{0F117C7F-7BFB-744D-AF36-A5539CFCBBC3}"/>
                  </a:ext>
                </a:extLst>
              </p:cNvPr>
              <p:cNvSpPr txBox="1">
                <a:spLocks noRot="1" noChangeAspect="1" noMove="1" noResize="1" noEditPoints="1" noAdjustHandles="1" noChangeArrowheads="1" noChangeShapeType="1" noTextEdit="1"/>
              </p:cNvSpPr>
              <p:nvPr/>
            </p:nvSpPr>
            <p:spPr>
              <a:xfrm>
                <a:off x="217966" y="4417880"/>
                <a:ext cx="2947858" cy="307777"/>
              </a:xfrm>
              <a:prstGeom prst="rect">
                <a:avLst/>
              </a:prstGeom>
              <a:blipFill>
                <a:blip r:embed="rId25"/>
                <a:stretch>
                  <a:fillRect l="-429" t="-4167"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061FB85-112B-ED48-83AB-D77D37C34E24}"/>
                  </a:ext>
                </a:extLst>
              </p:cNvPr>
              <p:cNvSpPr txBox="1"/>
              <p:nvPr/>
            </p:nvSpPr>
            <p:spPr>
              <a:xfrm>
                <a:off x="705473" y="4901275"/>
                <a:ext cx="3048463" cy="57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e>
                          <m:r>
                            <a:rPr lang="en-US" sz="1600" b="0" i="1" smtClean="0">
                              <a:latin typeface="Cambria Math" panose="02040503050406030204" pitchFamily="18" charset="0"/>
                            </a:rPr>
                            <m:t>𝑐</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r>
                                <a:rPr lang="en-US" sz="1600" b="0" i="1" smtClean="0">
                                  <a:latin typeface="Cambria Math" panose="02040503050406030204" pitchFamily="18" charset="0"/>
                                </a:rPr>
                                <m:t>′</m:t>
                              </m:r>
                            </m:e>
                            <m:sub>
                              <m:r>
                                <a:rPr lang="en-US" sz="1600" b="0" i="1" smtClean="0">
                                  <a:latin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𝑒</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rPr>
                            <m:t>)</m:t>
                          </m:r>
                        </m:num>
                        <m:den>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𝑗</m:t>
                              </m:r>
                              <m:r>
                                <a:rPr lang="en-US" sz="1600" b="0" i="1" smtClean="0">
                                  <a:latin typeface="Cambria Math" panose="02040503050406030204" pitchFamily="18" charset="0"/>
                                </a:rPr>
                                <m:t>=1</m:t>
                              </m:r>
                            </m:sub>
                            <m:sup>
                              <m:r>
                                <a:rPr lang="en-US" sz="1600" b="0" i="1" smtClean="0">
                                  <a:latin typeface="Cambria Math" panose="02040503050406030204" pitchFamily="18" charset="0"/>
                                </a:rPr>
                                <m:t>10000</m:t>
                              </m:r>
                            </m:sup>
                            <m:e>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𝑒</m:t>
                                  </m:r>
                                  <m:r>
                                    <a:rPr lang="en-US" sz="1600" i="1">
                                      <a:latin typeface="Cambria Math" panose="02040503050406030204" pitchFamily="18" charset="0"/>
                                    </a:rPr>
                                    <m:t>′</m:t>
                                  </m:r>
                                </m:e>
                                <m:sub>
                                  <m:r>
                                    <a:rPr lang="en-US" sz="1600" b="0" i="1" smtClean="0">
                                      <a:latin typeface="Cambria Math" panose="02040503050406030204" pitchFamily="18" charset="0"/>
                                    </a:rPr>
                                    <m:t>𝑗</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rPr>
                                <m:t>)</m:t>
                              </m:r>
                            </m:e>
                          </m:nary>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e>
                        <m:sub>
                          <m:r>
                            <a:rPr lang="en-US" sz="1600" b="0" i="1" smtClean="0">
                              <a:latin typeface="Cambria Math" panose="02040503050406030204" pitchFamily="18" charset="0"/>
                            </a:rPr>
                            <m:t>𝑡</m:t>
                          </m:r>
                        </m:sub>
                      </m:sSub>
                    </m:oMath>
                  </m:oMathPara>
                </a14:m>
                <a:endParaRPr lang="en-US" sz="1600" dirty="0"/>
              </a:p>
            </p:txBody>
          </p:sp>
        </mc:Choice>
        <mc:Fallback xmlns="">
          <p:sp>
            <p:nvSpPr>
              <p:cNvPr id="72" name="TextBox 71">
                <a:extLst>
                  <a:ext uri="{FF2B5EF4-FFF2-40B4-BE49-F238E27FC236}">
                    <a16:creationId xmlns:a16="http://schemas.microsoft.com/office/drawing/2014/main" id="{8061FB85-112B-ED48-83AB-D77D37C34E24}"/>
                  </a:ext>
                </a:extLst>
              </p:cNvPr>
              <p:cNvSpPr txBox="1">
                <a:spLocks noRot="1" noChangeAspect="1" noMove="1" noResize="1" noEditPoints="1" noAdjustHandles="1" noChangeArrowheads="1" noChangeShapeType="1" noTextEdit="1"/>
              </p:cNvSpPr>
              <p:nvPr/>
            </p:nvSpPr>
            <p:spPr>
              <a:xfrm>
                <a:off x="705473" y="4901275"/>
                <a:ext cx="3048463" cy="576248"/>
              </a:xfrm>
              <a:prstGeom prst="rect">
                <a:avLst/>
              </a:prstGeom>
              <a:blipFill>
                <a:blip r:embed="rId26"/>
                <a:stretch>
                  <a:fillRect t="-21739" b="-10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2E6CDDE-74BA-024B-A08F-AF910D2F95B6}"/>
                  </a:ext>
                </a:extLst>
              </p:cNvPr>
              <p:cNvSpPr txBox="1"/>
              <p:nvPr/>
            </p:nvSpPr>
            <p:spPr>
              <a:xfrm>
                <a:off x="1766149" y="5677290"/>
                <a:ext cx="2354234" cy="692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b="0" i="1" smtClean="0">
                              <a:latin typeface="Cambria Math" panose="02040503050406030204" pitchFamily="18" charset="0"/>
                            </a:rPr>
                            <m:t>, </m:t>
                          </m:r>
                          <m:r>
                            <a:rPr lang="en-US" sz="1600" b="0" i="1" smtClean="0">
                              <a:latin typeface="Cambria Math" panose="02040503050406030204" pitchFamily="18" charset="0"/>
                            </a:rPr>
                            <m:t>𝑦</m:t>
                          </m:r>
                        </m:e>
                      </m:d>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10000</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m:rPr>
                              <m:sty m:val="p"/>
                            </m:rPr>
                            <a:rPr lang="en-US" sz="1600" b="0" i="0" smtClean="0">
                              <a:latin typeface="Cambria Math" panose="02040503050406030204" pitchFamily="18" charset="0"/>
                            </a:rPr>
                            <m:t>log</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nary>
                    </m:oMath>
                  </m:oMathPara>
                </a14:m>
                <a:endParaRPr lang="en-US" sz="1600" dirty="0"/>
              </a:p>
            </p:txBody>
          </p:sp>
        </mc:Choice>
        <mc:Fallback xmlns="">
          <p:sp>
            <p:nvSpPr>
              <p:cNvPr id="73" name="TextBox 72">
                <a:extLst>
                  <a:ext uri="{FF2B5EF4-FFF2-40B4-BE49-F238E27FC236}">
                    <a16:creationId xmlns:a16="http://schemas.microsoft.com/office/drawing/2014/main" id="{32E6CDDE-74BA-024B-A08F-AF910D2F95B6}"/>
                  </a:ext>
                </a:extLst>
              </p:cNvPr>
              <p:cNvSpPr txBox="1">
                <a:spLocks noRot="1" noChangeAspect="1" noMove="1" noResize="1" noEditPoints="1" noAdjustHandles="1" noChangeArrowheads="1" noChangeShapeType="1" noTextEdit="1"/>
              </p:cNvSpPr>
              <p:nvPr/>
            </p:nvSpPr>
            <p:spPr>
              <a:xfrm>
                <a:off x="1766149" y="5677290"/>
                <a:ext cx="2354234" cy="692177"/>
              </a:xfrm>
              <a:prstGeom prst="rect">
                <a:avLst/>
              </a:prstGeom>
              <a:blipFill>
                <a:blip r:embed="rId27"/>
                <a:stretch>
                  <a:fillRect l="-1613" t="-114286" r="-2688" b="-175000"/>
                </a:stretch>
              </a:blipFill>
            </p:spPr>
            <p:txBody>
              <a:bodyPr/>
              <a:lstStyle/>
              <a:p>
                <a:r>
                  <a:rPr lang="en-US">
                    <a:noFill/>
                  </a:rPr>
                  <a:t> </a:t>
                </a:r>
              </a:p>
            </p:txBody>
          </p:sp>
        </mc:Fallback>
      </mc:AlternateContent>
      <p:sp>
        <p:nvSpPr>
          <p:cNvPr id="74" name="Right Arrow 73">
            <a:extLst>
              <a:ext uri="{FF2B5EF4-FFF2-40B4-BE49-F238E27FC236}">
                <a16:creationId xmlns:a16="http://schemas.microsoft.com/office/drawing/2014/main" id="{A23A78D1-F5B3-424C-B1AF-97CD4C6E361A}"/>
              </a:ext>
            </a:extLst>
          </p:cNvPr>
          <p:cNvSpPr/>
          <p:nvPr/>
        </p:nvSpPr>
        <p:spPr>
          <a:xfrm>
            <a:off x="4324520" y="5936779"/>
            <a:ext cx="426964" cy="13779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4C57FAD-5DD1-734E-BAB7-0A21F2A57A34}"/>
                  </a:ext>
                </a:extLst>
              </p:cNvPr>
              <p:cNvSpPr txBox="1"/>
              <p:nvPr/>
            </p:nvSpPr>
            <p:spPr>
              <a:xfrm>
                <a:off x="4870097" y="5836582"/>
                <a:ext cx="3574889" cy="338554"/>
              </a:xfrm>
              <a:prstGeom prst="rect">
                <a:avLst/>
              </a:prstGeom>
              <a:noFill/>
            </p:spPr>
            <p:txBody>
              <a:bodyPr wrap="none" rtlCol="0">
                <a:spAutoFit/>
              </a:bodyPr>
              <a:lstStyle/>
              <a:p>
                <a:r>
                  <a:rPr lang="en-US" sz="1600" dirty="0"/>
                  <a:t>Backprop to update embedding matrix </a:t>
                </a:r>
                <a14:m>
                  <m:oMath xmlns:m="http://schemas.openxmlformats.org/officeDocument/2006/math">
                    <m:r>
                      <a:rPr lang="en-US" sz="1600" b="0" i="1" smtClean="0">
                        <a:latin typeface="Cambria Math" panose="02040503050406030204" pitchFamily="18" charset="0"/>
                      </a:rPr>
                      <m:t>𝐸</m:t>
                    </m:r>
                  </m:oMath>
                </a14:m>
                <a:endParaRPr lang="en-US" sz="1600" dirty="0"/>
              </a:p>
            </p:txBody>
          </p:sp>
        </mc:Choice>
        <mc:Fallback xmlns="">
          <p:sp>
            <p:nvSpPr>
              <p:cNvPr id="75" name="TextBox 74">
                <a:extLst>
                  <a:ext uri="{FF2B5EF4-FFF2-40B4-BE49-F238E27FC236}">
                    <a16:creationId xmlns:a16="http://schemas.microsoft.com/office/drawing/2014/main" id="{84C57FAD-5DD1-734E-BAB7-0A21F2A57A34}"/>
                  </a:ext>
                </a:extLst>
              </p:cNvPr>
              <p:cNvSpPr txBox="1">
                <a:spLocks noRot="1" noChangeAspect="1" noMove="1" noResize="1" noEditPoints="1" noAdjustHandles="1" noChangeArrowheads="1" noChangeShapeType="1" noTextEdit="1"/>
              </p:cNvSpPr>
              <p:nvPr/>
            </p:nvSpPr>
            <p:spPr>
              <a:xfrm>
                <a:off x="4870097" y="5836582"/>
                <a:ext cx="3574889" cy="338554"/>
              </a:xfrm>
              <a:prstGeom prst="rect">
                <a:avLst/>
              </a:prstGeom>
              <a:blipFill>
                <a:blip r:embed="rId28"/>
                <a:stretch>
                  <a:fillRect l="-353" t="-3704" b="-22222"/>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51877CCB-4D52-A340-BB3A-ED7A2F0B5A4D}"/>
              </a:ext>
            </a:extLst>
          </p:cNvPr>
          <p:cNvSpPr txBox="1"/>
          <p:nvPr/>
        </p:nvSpPr>
        <p:spPr>
          <a:xfrm>
            <a:off x="741050" y="5856868"/>
            <a:ext cx="905312" cy="338554"/>
          </a:xfrm>
          <a:prstGeom prst="rect">
            <a:avLst/>
          </a:prstGeom>
          <a:noFill/>
        </p:spPr>
        <p:txBody>
          <a:bodyPr wrap="none" rtlCol="0">
            <a:spAutoFit/>
          </a:bodyPr>
          <a:lstStyle/>
          <a:p>
            <a:r>
              <a:rPr lang="en-US" sz="1600" dirty="0"/>
              <a:t>optimize</a:t>
            </a:r>
            <a:endParaRPr lang="en-US" dirty="0"/>
          </a:p>
        </p:txBody>
      </p:sp>
    </p:spTree>
    <p:extLst>
      <p:ext uri="{BB962C8B-B14F-4D97-AF65-F5344CB8AC3E}">
        <p14:creationId xmlns:p14="http://schemas.microsoft.com/office/powerpoint/2010/main" val="199117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blinds(horizontal)">
                                      <p:cBhvr>
                                        <p:cTn id="20" dur="500"/>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blinds(horizontal)">
                                      <p:cBhvr>
                                        <p:cTn id="25" dur="500"/>
                                        <p:tgtEl>
                                          <p:spTgt spid="6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blinds(horizontal)">
                                      <p:cBhvr>
                                        <p:cTn id="28" dur="500"/>
                                        <p:tgtEl>
                                          <p:spTgt spid="6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blinds(horizontal)">
                                      <p:cBhvr>
                                        <p:cTn id="31" dur="500"/>
                                        <p:tgtEl>
                                          <p:spTgt spid="6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blinds(horizontal)">
                                      <p:cBhvr>
                                        <p:cTn id="34" dur="500"/>
                                        <p:tgtEl>
                                          <p:spTgt spid="6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linds(horizontal)">
                                      <p:cBhvr>
                                        <p:cTn id="39" dur="500"/>
                                        <p:tgtEl>
                                          <p:spTgt spid="4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linds(horizontal)">
                                      <p:cBhvr>
                                        <p:cTn id="42" dur="500"/>
                                        <p:tgtEl>
                                          <p:spTgt spid="48"/>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blinds(horizontal)">
                                      <p:cBhvr>
                                        <p:cTn id="45" dur="500"/>
                                        <p:tgtEl>
                                          <p:spTgt spid="4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blinds(horizontal)">
                                      <p:cBhvr>
                                        <p:cTn id="48" dur="500"/>
                                        <p:tgtEl>
                                          <p:spTgt spid="5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blinds(horizontal)">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blinds(horizontal)">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blinds(horizontal)">
                                      <p:cBhvr>
                                        <p:cTn id="63" dur="500"/>
                                        <p:tgtEl>
                                          <p:spTgt spid="5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blinds(horizontal)">
                                      <p:cBhvr>
                                        <p:cTn id="66" dur="500"/>
                                        <p:tgtEl>
                                          <p:spTgt spid="61"/>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blinds(horizontal)">
                                      <p:cBhvr>
                                        <p:cTn id="69" dur="500"/>
                                        <p:tgtEl>
                                          <p:spTgt spid="53"/>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blinds(horizontal)">
                                      <p:cBhvr>
                                        <p:cTn id="72" dur="500"/>
                                        <p:tgtEl>
                                          <p:spTgt spid="54"/>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blinds(horizontal)">
                                      <p:cBhvr>
                                        <p:cTn id="75" dur="500"/>
                                        <p:tgtEl>
                                          <p:spTgt spid="62"/>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blinds(horizontal)">
                                      <p:cBhvr>
                                        <p:cTn id="78" dur="500"/>
                                        <p:tgtEl>
                                          <p:spTgt spid="55"/>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blinds(horizontal)">
                                      <p:cBhvr>
                                        <p:cTn id="81" dur="500"/>
                                        <p:tgtEl>
                                          <p:spTgt spid="63"/>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blinds(horizontal)">
                                      <p:cBhvr>
                                        <p:cTn id="84" dur="500"/>
                                        <p:tgtEl>
                                          <p:spTgt spid="60"/>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blinds(horizontal)">
                                      <p:cBhvr>
                                        <p:cTn id="89" dur="500"/>
                                        <p:tgtEl>
                                          <p:spTgt spid="57"/>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blinds(horizontal)">
                                      <p:cBhvr>
                                        <p:cTn id="92" dur="500"/>
                                        <p:tgtEl>
                                          <p:spTgt spid="56"/>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blinds(horizontal)">
                                      <p:cBhvr>
                                        <p:cTn id="97" dur="500"/>
                                        <p:tgtEl>
                                          <p:spTgt spid="59"/>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blinds(horizontal)">
                                      <p:cBhvr>
                                        <p:cTn id="100" dur="500"/>
                                        <p:tgtEl>
                                          <p:spTgt spid="58"/>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blinds(horizontal)">
                                      <p:cBhvr>
                                        <p:cTn id="105" dur="500"/>
                                        <p:tgtEl>
                                          <p:spTgt spid="69"/>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animEffect transition="in" filter="blinds(horizontal)">
                                      <p:cBhvr>
                                        <p:cTn id="108" dur="500"/>
                                        <p:tgtEl>
                                          <p:spTgt spid="70"/>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71"/>
                                        </p:tgtEl>
                                        <p:attrNameLst>
                                          <p:attrName>style.visibility</p:attrName>
                                        </p:attrNameLst>
                                      </p:cBhvr>
                                      <p:to>
                                        <p:strVal val="visible"/>
                                      </p:to>
                                    </p:set>
                                    <p:animEffect transition="in" filter="blinds(horizontal)">
                                      <p:cBhvr>
                                        <p:cTn id="113" dur="500"/>
                                        <p:tgtEl>
                                          <p:spTgt spid="71"/>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72"/>
                                        </p:tgtEl>
                                        <p:attrNameLst>
                                          <p:attrName>style.visibility</p:attrName>
                                        </p:attrNameLst>
                                      </p:cBhvr>
                                      <p:to>
                                        <p:strVal val="visible"/>
                                      </p:to>
                                    </p:set>
                                    <p:animEffect transition="in" filter="blinds(horizontal)">
                                      <p:cBhvr>
                                        <p:cTn id="118" dur="500"/>
                                        <p:tgtEl>
                                          <p:spTgt spid="72"/>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blinds(horizontal)">
                                      <p:cBhvr>
                                        <p:cTn id="123" dur="500"/>
                                        <p:tgtEl>
                                          <p:spTgt spid="76"/>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blinds(horizontal)">
                                      <p:cBhvr>
                                        <p:cTn id="128" dur="500"/>
                                        <p:tgtEl>
                                          <p:spTgt spid="73"/>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74"/>
                                        </p:tgtEl>
                                        <p:attrNameLst>
                                          <p:attrName>style.visibility</p:attrName>
                                        </p:attrNameLst>
                                      </p:cBhvr>
                                      <p:to>
                                        <p:strVal val="visible"/>
                                      </p:to>
                                    </p:set>
                                    <p:animEffect transition="in" filter="blinds(horizontal)">
                                      <p:cBhvr>
                                        <p:cTn id="133" dur="500"/>
                                        <p:tgtEl>
                                          <p:spTgt spid="74"/>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75"/>
                                        </p:tgtEl>
                                        <p:attrNameLst>
                                          <p:attrName>style.visibility</p:attrName>
                                        </p:attrNameLst>
                                      </p:cBhvr>
                                      <p:to>
                                        <p:strVal val="visible"/>
                                      </p:to>
                                    </p:set>
                                    <p:animEffect transition="in" filter="blinds(horizontal)">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6" grpId="0"/>
      <p:bldP spid="47" grpId="0"/>
      <p:bldP spid="48" grpId="0"/>
      <p:bldP spid="49" grpId="0"/>
      <p:bldP spid="50" grpId="0"/>
      <p:bldP spid="51" grpId="0"/>
      <p:bldP spid="52" grpId="0" animBg="1"/>
      <p:bldP spid="53" grpId="0"/>
      <p:bldP spid="54" grpId="0" animBg="1"/>
      <p:bldP spid="55" grpId="0" animBg="1"/>
      <p:bldP spid="56" grpId="0" animBg="1"/>
      <p:bldP spid="57" grpId="0"/>
      <p:bldP spid="58" grpId="0" animBg="1"/>
      <p:bldP spid="59" grpId="0"/>
      <p:bldP spid="60" grpId="0"/>
      <p:bldP spid="61" grpId="0"/>
      <p:bldP spid="62" grpId="0"/>
      <p:bldP spid="63" grpId="0"/>
      <p:bldP spid="65" grpId="0"/>
      <p:bldP spid="66" grpId="0"/>
      <p:bldP spid="67" grpId="0"/>
      <p:bldP spid="68" grpId="0"/>
      <p:bldP spid="69" grpId="0"/>
      <p:bldP spid="70" grpId="0"/>
      <p:bldP spid="71" grpId="0"/>
      <p:bldP spid="72" grpId="0"/>
      <p:bldP spid="73" grpId="0"/>
      <p:bldP spid="74" grpId="0" animBg="1"/>
      <p:bldP spid="75" grpId="0"/>
      <p:bldP spid="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B06F-7CDD-684F-B7C1-743F7B73F213}"/>
              </a:ext>
            </a:extLst>
          </p:cNvPr>
          <p:cNvSpPr>
            <a:spLocks noGrp="1"/>
          </p:cNvSpPr>
          <p:nvPr>
            <p:ph type="title"/>
          </p:nvPr>
        </p:nvSpPr>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Outline</a:t>
            </a:r>
          </a:p>
        </p:txBody>
      </p:sp>
      <p:sp>
        <p:nvSpPr>
          <p:cNvPr id="3" name="Content Placeholder 2">
            <a:extLst>
              <a:ext uri="{FF2B5EF4-FFF2-40B4-BE49-F238E27FC236}">
                <a16:creationId xmlns:a16="http://schemas.microsoft.com/office/drawing/2014/main" id="{4ADD3437-56CC-CB44-B2BB-E30DA3148046}"/>
              </a:ext>
            </a:extLst>
          </p:cNvPr>
          <p:cNvSpPr>
            <a:spLocks noGrp="1"/>
          </p:cNvSpPr>
          <p:nvPr>
            <p:ph idx="1"/>
          </p:nvPr>
        </p:nvSpPr>
        <p:spPr/>
        <p:txBody>
          <a:bodyPr>
            <a:normAutofit/>
          </a:bodyPr>
          <a:lstStyle/>
          <a:p>
            <a:pPr>
              <a:buFont typeface="Wingdings" pitchFamily="2" charset="2"/>
              <a:buChar char="§"/>
            </a:pPr>
            <a:r>
              <a:rPr lang="en-US" sz="2000" dirty="0"/>
              <a:t>Dense vector representation of words</a:t>
            </a:r>
          </a:p>
          <a:p>
            <a:pPr>
              <a:buFont typeface="Wingdings" pitchFamily="2" charset="2"/>
              <a:buChar char="§"/>
            </a:pPr>
            <a:r>
              <a:rPr lang="en-US" sz="2000" dirty="0"/>
              <a:t>Using word embeddings</a:t>
            </a:r>
          </a:p>
          <a:p>
            <a:pPr>
              <a:buFont typeface="Wingdings" pitchFamily="2" charset="2"/>
              <a:buChar char="§"/>
            </a:pPr>
            <a:r>
              <a:rPr lang="en-US" sz="2000" dirty="0"/>
              <a:t>Properties of word embeddings</a:t>
            </a:r>
          </a:p>
          <a:p>
            <a:pPr>
              <a:buFont typeface="Wingdings" pitchFamily="2" charset="2"/>
              <a:buChar char="§"/>
            </a:pPr>
            <a:r>
              <a:rPr lang="en-US" sz="2000" dirty="0"/>
              <a:t>Learning word embeddings</a:t>
            </a:r>
          </a:p>
        </p:txBody>
      </p:sp>
      <p:pic>
        <p:nvPicPr>
          <p:cNvPr id="4" name="Picture 3">
            <a:extLst>
              <a:ext uri="{FF2B5EF4-FFF2-40B4-BE49-F238E27FC236}">
                <a16:creationId xmlns:a16="http://schemas.microsoft.com/office/drawing/2014/main" id="{0BA6F37A-FE14-9D46-8E23-3BE3FDFF6ED9}"/>
              </a:ext>
            </a:extLst>
          </p:cNvPr>
          <p:cNvPicPr>
            <a:picLocks noChangeAspect="1"/>
          </p:cNvPicPr>
          <p:nvPr/>
        </p:nvPicPr>
        <p:blipFill>
          <a:blip r:embed="rId2"/>
          <a:stretch>
            <a:fillRect/>
          </a:stretch>
        </p:blipFill>
        <p:spPr>
          <a:xfrm>
            <a:off x="11130461" y="150494"/>
            <a:ext cx="910525" cy="632918"/>
          </a:xfrm>
          <a:prstGeom prst="rect">
            <a:avLst/>
          </a:prstGeom>
        </p:spPr>
      </p:pic>
      <p:sp>
        <p:nvSpPr>
          <p:cNvPr id="5" name="Date Placeholder 4">
            <a:extLst>
              <a:ext uri="{FF2B5EF4-FFF2-40B4-BE49-F238E27FC236}">
                <a16:creationId xmlns:a16="http://schemas.microsoft.com/office/drawing/2014/main" id="{DF0517AD-1CB4-BD48-997E-8F15C12988D6}"/>
              </a:ext>
            </a:extLst>
          </p:cNvPr>
          <p:cNvSpPr>
            <a:spLocks noGrp="1"/>
          </p:cNvSpPr>
          <p:nvPr>
            <p:ph type="dt" sz="half" idx="10"/>
          </p:nvPr>
        </p:nvSpPr>
        <p:spPr/>
        <p:txBody>
          <a:bodyPr/>
          <a:lstStyle/>
          <a:p>
            <a:fld id="{779572A4-A046-F941-9424-72CD5B5A0BFE}" type="datetime1">
              <a:rPr lang="en-US" smtClean="0"/>
              <a:t>10/31/18</a:t>
            </a:fld>
            <a:endParaRPr lang="en-US"/>
          </a:p>
        </p:txBody>
      </p:sp>
      <p:sp>
        <p:nvSpPr>
          <p:cNvPr id="6" name="Footer Placeholder 5">
            <a:extLst>
              <a:ext uri="{FF2B5EF4-FFF2-40B4-BE49-F238E27FC236}">
                <a16:creationId xmlns:a16="http://schemas.microsoft.com/office/drawing/2014/main" id="{D0EF7393-A4B4-5F4D-BAFF-BDD748F0AB93}"/>
              </a:ext>
            </a:extLst>
          </p:cNvPr>
          <p:cNvSpPr>
            <a:spLocks noGrp="1"/>
          </p:cNvSpPr>
          <p:nvPr>
            <p:ph type="ftr" sz="quarter" idx="11"/>
          </p:nvPr>
        </p:nvSpPr>
        <p:spPr/>
        <p:txBody>
          <a:bodyPr/>
          <a:lstStyle/>
          <a:p>
            <a:r>
              <a:rPr lang="en-US"/>
              <a:t>CS596 Machine Learning, SDSU</a:t>
            </a:r>
          </a:p>
        </p:txBody>
      </p:sp>
      <p:sp>
        <p:nvSpPr>
          <p:cNvPr id="7" name="Slide Number Placeholder 6">
            <a:extLst>
              <a:ext uri="{FF2B5EF4-FFF2-40B4-BE49-F238E27FC236}">
                <a16:creationId xmlns:a16="http://schemas.microsoft.com/office/drawing/2014/main" id="{5CA02D98-BC26-9342-A9A4-8908E755059A}"/>
              </a:ext>
            </a:extLst>
          </p:cNvPr>
          <p:cNvSpPr>
            <a:spLocks noGrp="1"/>
          </p:cNvSpPr>
          <p:nvPr>
            <p:ph type="sldNum" sz="quarter" idx="12"/>
          </p:nvPr>
        </p:nvSpPr>
        <p:spPr/>
        <p:txBody>
          <a:bodyPr/>
          <a:lstStyle/>
          <a:p>
            <a:fld id="{C5E58D30-4ED1-5B49-9F4E-015BAF999FD1}" type="slidenum">
              <a:rPr lang="en-US" smtClean="0"/>
              <a:t>2</a:t>
            </a:fld>
            <a:endParaRPr lang="en-US"/>
          </a:p>
        </p:txBody>
      </p:sp>
    </p:spTree>
    <p:extLst>
      <p:ext uri="{BB962C8B-B14F-4D97-AF65-F5344CB8AC3E}">
        <p14:creationId xmlns:p14="http://schemas.microsoft.com/office/powerpoint/2010/main" val="723937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11CFE-EBC2-2C40-8658-BCC351E75A3D}"/>
              </a:ext>
            </a:extLst>
          </p:cNvPr>
          <p:cNvSpPr>
            <a:spLocks noGrp="1"/>
          </p:cNvSpPr>
          <p:nvPr>
            <p:ph type="title"/>
          </p:nvPr>
        </p:nvSpPr>
        <p:spPr>
          <a:xfrm>
            <a:off x="838200" y="365126"/>
            <a:ext cx="10515600" cy="917870"/>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Problems with </a:t>
            </a:r>
            <a:r>
              <a:rPr lang="en-US" sz="3600" dirty="0" err="1">
                <a:latin typeface="Apple Symbols" panose="02000000000000000000" pitchFamily="2" charset="-79"/>
                <a:ea typeface="Apple Symbols" panose="02000000000000000000" pitchFamily="2" charset="-79"/>
                <a:cs typeface="Apple Symbols" panose="02000000000000000000" pitchFamily="2" charset="-79"/>
              </a:rPr>
              <a:t>softmax</a:t>
            </a:r>
            <a:endParaRPr lang="en-US" sz="36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4" name="Date Placeholder 3">
            <a:extLst>
              <a:ext uri="{FF2B5EF4-FFF2-40B4-BE49-F238E27FC236}">
                <a16:creationId xmlns:a16="http://schemas.microsoft.com/office/drawing/2014/main" id="{465EF4BB-7056-5146-A274-5AA2BFFB1CF4}"/>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BB8E91EA-97C5-1849-B641-E89CE6C4B218}"/>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D6DF82F7-913F-3643-A03F-5CC9A6CC9C39}"/>
              </a:ext>
            </a:extLst>
          </p:cNvPr>
          <p:cNvSpPr>
            <a:spLocks noGrp="1"/>
          </p:cNvSpPr>
          <p:nvPr>
            <p:ph type="sldNum" sz="quarter" idx="12"/>
          </p:nvPr>
        </p:nvSpPr>
        <p:spPr/>
        <p:txBody>
          <a:bodyPr/>
          <a:lstStyle/>
          <a:p>
            <a:fld id="{C5E58D30-4ED1-5B49-9F4E-015BAF999FD1}" type="slidenum">
              <a:rPr lang="en-US" smtClean="0"/>
              <a:t>20</a:t>
            </a:fld>
            <a:endParaRPr lang="en-US"/>
          </a:p>
        </p:txBody>
      </p:sp>
      <p:pic>
        <p:nvPicPr>
          <p:cNvPr id="7" name="Picture 6">
            <a:extLst>
              <a:ext uri="{FF2B5EF4-FFF2-40B4-BE49-F238E27FC236}">
                <a16:creationId xmlns:a16="http://schemas.microsoft.com/office/drawing/2014/main" id="{B6E3C045-89BE-474C-B0B7-DF5586A55673}"/>
              </a:ext>
            </a:extLst>
          </p:cNvPr>
          <p:cNvPicPr>
            <a:picLocks noChangeAspect="1"/>
          </p:cNvPicPr>
          <p:nvPr/>
        </p:nvPicPr>
        <p:blipFill>
          <a:blip r:embed="rId2"/>
          <a:stretch>
            <a:fillRect/>
          </a:stretch>
        </p:blipFill>
        <p:spPr>
          <a:xfrm>
            <a:off x="11130461" y="150494"/>
            <a:ext cx="910525" cy="63291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FF9C16-C3EE-4544-8207-177FC0635405}"/>
                  </a:ext>
                </a:extLst>
              </p:cNvPr>
              <p:cNvSpPr txBox="1"/>
              <p:nvPr/>
            </p:nvSpPr>
            <p:spPr>
              <a:xfrm>
                <a:off x="838200" y="1497628"/>
                <a:ext cx="3048463" cy="57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e>
                          <m:r>
                            <a:rPr lang="en-US" sz="1600" b="0" i="1" smtClean="0">
                              <a:latin typeface="Cambria Math" panose="02040503050406030204" pitchFamily="18" charset="0"/>
                            </a:rPr>
                            <m:t>𝑐</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r>
                                <a:rPr lang="en-US" sz="1600" b="0" i="1" smtClean="0">
                                  <a:latin typeface="Cambria Math" panose="02040503050406030204" pitchFamily="18" charset="0"/>
                                </a:rPr>
                                <m:t>′</m:t>
                              </m:r>
                            </m:e>
                            <m:sub>
                              <m:r>
                                <a:rPr lang="en-US" sz="1600" b="0" i="1" smtClean="0">
                                  <a:latin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𝑒</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rPr>
                            <m:t>)</m:t>
                          </m:r>
                        </m:num>
                        <m:den>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𝑗</m:t>
                              </m:r>
                              <m:r>
                                <a:rPr lang="en-US" sz="1600" b="0" i="1" smtClean="0">
                                  <a:latin typeface="Cambria Math" panose="02040503050406030204" pitchFamily="18" charset="0"/>
                                </a:rPr>
                                <m:t>=1</m:t>
                              </m:r>
                            </m:sub>
                            <m:sup>
                              <m:r>
                                <a:rPr lang="en-US" sz="1600" b="0" i="1" smtClean="0">
                                  <a:latin typeface="Cambria Math" panose="02040503050406030204" pitchFamily="18" charset="0"/>
                                </a:rPr>
                                <m:t>10000</m:t>
                              </m:r>
                            </m:sup>
                            <m:e>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𝑒</m:t>
                                  </m:r>
                                  <m:r>
                                    <a:rPr lang="en-US" sz="1600" i="1">
                                      <a:latin typeface="Cambria Math" panose="02040503050406030204" pitchFamily="18" charset="0"/>
                                    </a:rPr>
                                    <m:t>′</m:t>
                                  </m:r>
                                </m:e>
                                <m:sub>
                                  <m:r>
                                    <a:rPr lang="en-US" sz="1600" b="0" i="1" smtClean="0">
                                      <a:latin typeface="Cambria Math" panose="02040503050406030204" pitchFamily="18" charset="0"/>
                                    </a:rPr>
                                    <m:t>𝑗</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rPr>
                                <m:t>)</m:t>
                              </m:r>
                            </m:e>
                          </m:nary>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e>
                        <m:sub>
                          <m:r>
                            <a:rPr lang="en-US" sz="1600" b="0" i="1" smtClean="0">
                              <a:latin typeface="Cambria Math" panose="02040503050406030204" pitchFamily="18" charset="0"/>
                            </a:rPr>
                            <m:t>𝑡</m:t>
                          </m:r>
                        </m:sub>
                      </m:sSub>
                    </m:oMath>
                  </m:oMathPara>
                </a14:m>
                <a:endParaRPr lang="en-US" sz="1600" dirty="0"/>
              </a:p>
            </p:txBody>
          </p:sp>
        </mc:Choice>
        <mc:Fallback xmlns="">
          <p:sp>
            <p:nvSpPr>
              <p:cNvPr id="8" name="TextBox 7">
                <a:extLst>
                  <a:ext uri="{FF2B5EF4-FFF2-40B4-BE49-F238E27FC236}">
                    <a16:creationId xmlns:a16="http://schemas.microsoft.com/office/drawing/2014/main" id="{7AFF9C16-C3EE-4544-8207-177FC0635405}"/>
                  </a:ext>
                </a:extLst>
              </p:cNvPr>
              <p:cNvSpPr txBox="1">
                <a:spLocks noRot="1" noChangeAspect="1" noMove="1" noResize="1" noEditPoints="1" noAdjustHandles="1" noChangeArrowheads="1" noChangeShapeType="1" noTextEdit="1"/>
              </p:cNvSpPr>
              <p:nvPr/>
            </p:nvSpPr>
            <p:spPr>
              <a:xfrm>
                <a:off x="838200" y="1497628"/>
                <a:ext cx="3048463" cy="576248"/>
              </a:xfrm>
              <a:prstGeom prst="rect">
                <a:avLst/>
              </a:prstGeom>
              <a:blipFill>
                <a:blip r:embed="rId3"/>
                <a:stretch>
                  <a:fillRect t="-21739" b="-10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8E7142-0863-0649-AB9B-E4B3A82BE050}"/>
                  </a:ext>
                </a:extLst>
              </p:cNvPr>
              <p:cNvSpPr txBox="1"/>
              <p:nvPr/>
            </p:nvSpPr>
            <p:spPr>
              <a:xfrm>
                <a:off x="4267200" y="1616475"/>
                <a:ext cx="3081228" cy="338554"/>
              </a:xfrm>
              <a:prstGeom prst="rect">
                <a:avLst/>
              </a:prstGeom>
              <a:noFill/>
            </p:spPr>
            <p:txBody>
              <a:bodyPr wrap="none" rtlCol="0">
                <a:spAutoFit/>
              </a:bodyPr>
              <a:lstStyle/>
              <a:p>
                <a:r>
                  <a:rPr lang="en-US" sz="1600" dirty="0"/>
                  <a:t>huge amount of computation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𝑉</m:t>
                    </m:r>
                    <m:r>
                      <a:rPr lang="en-US" sz="1600" b="0" i="1" smtClean="0">
                        <a:latin typeface="Cambria Math" panose="02040503050406030204" pitchFamily="18" charset="0"/>
                      </a:rPr>
                      <m:t>|</m:t>
                    </m:r>
                  </m:oMath>
                </a14:m>
                <a:endParaRPr lang="en-US" sz="1600" dirty="0"/>
              </a:p>
            </p:txBody>
          </p:sp>
        </mc:Choice>
        <mc:Fallback xmlns="">
          <p:sp>
            <p:nvSpPr>
              <p:cNvPr id="9" name="TextBox 8">
                <a:extLst>
                  <a:ext uri="{FF2B5EF4-FFF2-40B4-BE49-F238E27FC236}">
                    <a16:creationId xmlns:a16="http://schemas.microsoft.com/office/drawing/2014/main" id="{718E7142-0863-0649-AB9B-E4B3A82BE050}"/>
                  </a:ext>
                </a:extLst>
              </p:cNvPr>
              <p:cNvSpPr txBox="1">
                <a:spLocks noRot="1" noChangeAspect="1" noMove="1" noResize="1" noEditPoints="1" noAdjustHandles="1" noChangeArrowheads="1" noChangeShapeType="1" noTextEdit="1"/>
              </p:cNvSpPr>
              <p:nvPr/>
            </p:nvSpPr>
            <p:spPr>
              <a:xfrm>
                <a:off x="4267200" y="1616475"/>
                <a:ext cx="3081228" cy="338554"/>
              </a:xfrm>
              <a:prstGeom prst="rect">
                <a:avLst/>
              </a:prstGeom>
              <a:blipFill>
                <a:blip r:embed="rId4"/>
                <a:stretch>
                  <a:fillRect l="-1235" t="-3571" b="-1785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68F96F9-89EA-EE44-863D-218E4FAC8B9A}"/>
              </a:ext>
            </a:extLst>
          </p:cNvPr>
          <p:cNvSpPr txBox="1"/>
          <p:nvPr/>
        </p:nvSpPr>
        <p:spPr>
          <a:xfrm>
            <a:off x="1417674" y="3629250"/>
            <a:ext cx="1050288" cy="369332"/>
          </a:xfrm>
          <a:prstGeom prst="rect">
            <a:avLst/>
          </a:prstGeom>
          <a:noFill/>
        </p:spPr>
        <p:txBody>
          <a:bodyPr wrap="none" rtlCol="0">
            <a:spAutoFit/>
          </a:bodyPr>
          <a:lstStyle/>
          <a:p>
            <a:r>
              <a:rPr lang="en-US" dirty="0"/>
              <a:t>Solutions</a:t>
            </a:r>
          </a:p>
        </p:txBody>
      </p:sp>
      <p:sp>
        <p:nvSpPr>
          <p:cNvPr id="11" name="Left Brace 10">
            <a:extLst>
              <a:ext uri="{FF2B5EF4-FFF2-40B4-BE49-F238E27FC236}">
                <a16:creationId xmlns:a16="http://schemas.microsoft.com/office/drawing/2014/main" id="{2426BF06-43B4-FF4A-B1BF-51C40AE80A93}"/>
              </a:ext>
            </a:extLst>
          </p:cNvPr>
          <p:cNvSpPr/>
          <p:nvPr/>
        </p:nvSpPr>
        <p:spPr>
          <a:xfrm>
            <a:off x="2565991" y="3401462"/>
            <a:ext cx="269358" cy="82225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CAE1B14-E275-3F4C-8822-182D2A8C25B3}"/>
              </a:ext>
            </a:extLst>
          </p:cNvPr>
          <p:cNvSpPr txBox="1"/>
          <p:nvPr/>
        </p:nvSpPr>
        <p:spPr>
          <a:xfrm>
            <a:off x="2933378" y="3216796"/>
            <a:ext cx="2096087" cy="369332"/>
          </a:xfrm>
          <a:prstGeom prst="rect">
            <a:avLst/>
          </a:prstGeom>
          <a:noFill/>
        </p:spPr>
        <p:txBody>
          <a:bodyPr wrap="none" rtlCol="0">
            <a:spAutoFit/>
          </a:bodyPr>
          <a:lstStyle/>
          <a:p>
            <a:r>
              <a:rPr lang="en-US" dirty="0"/>
              <a:t>Hierarchical </a:t>
            </a:r>
            <a:r>
              <a:rPr lang="en-US" dirty="0" err="1"/>
              <a:t>softmax</a:t>
            </a:r>
            <a:endParaRPr lang="en-US" dirty="0"/>
          </a:p>
        </p:txBody>
      </p:sp>
      <p:sp>
        <p:nvSpPr>
          <p:cNvPr id="13" name="Oval 12">
            <a:extLst>
              <a:ext uri="{FF2B5EF4-FFF2-40B4-BE49-F238E27FC236}">
                <a16:creationId xmlns:a16="http://schemas.microsoft.com/office/drawing/2014/main" id="{2F8C9698-87C0-154C-831E-518B51D17B2C}"/>
              </a:ext>
            </a:extLst>
          </p:cNvPr>
          <p:cNvSpPr/>
          <p:nvPr/>
        </p:nvSpPr>
        <p:spPr>
          <a:xfrm>
            <a:off x="6159795" y="3295136"/>
            <a:ext cx="212651" cy="2126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9261E09-E981-0F47-8D7C-38BEB950AA86}"/>
              </a:ext>
            </a:extLst>
          </p:cNvPr>
          <p:cNvCxnSpPr>
            <a:stCxn id="13" idx="5"/>
          </p:cNvCxnSpPr>
          <p:nvPr/>
        </p:nvCxnSpPr>
        <p:spPr>
          <a:xfrm>
            <a:off x="6341304" y="3476645"/>
            <a:ext cx="258931" cy="2589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E3EC69-B89B-2D4A-84DD-B058CAEEE432}"/>
              </a:ext>
            </a:extLst>
          </p:cNvPr>
          <p:cNvCxnSpPr>
            <a:cxnSpLocks/>
            <a:stCxn id="13" idx="7"/>
          </p:cNvCxnSpPr>
          <p:nvPr/>
        </p:nvCxnSpPr>
        <p:spPr>
          <a:xfrm flipV="1">
            <a:off x="6341304" y="3067347"/>
            <a:ext cx="258931" cy="2589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D2C4229-507E-6B4B-BAB2-1A7DE6843BC7}"/>
              </a:ext>
            </a:extLst>
          </p:cNvPr>
          <p:cNvSpPr txBox="1"/>
          <p:nvPr/>
        </p:nvSpPr>
        <p:spPr>
          <a:xfrm>
            <a:off x="5373032" y="3196812"/>
            <a:ext cx="907266" cy="523220"/>
          </a:xfrm>
          <a:prstGeom prst="rect">
            <a:avLst/>
          </a:prstGeom>
          <a:noFill/>
        </p:spPr>
        <p:txBody>
          <a:bodyPr wrap="square" rtlCol="0">
            <a:spAutoFit/>
          </a:bodyPr>
          <a:lstStyle/>
          <a:p>
            <a:r>
              <a:rPr lang="en-US" sz="1400" dirty="0"/>
              <a:t>Binary classifier</a:t>
            </a:r>
          </a:p>
        </p:txBody>
      </p:sp>
      <p:sp>
        <p:nvSpPr>
          <p:cNvPr id="20" name="Oval 19">
            <a:extLst>
              <a:ext uri="{FF2B5EF4-FFF2-40B4-BE49-F238E27FC236}">
                <a16:creationId xmlns:a16="http://schemas.microsoft.com/office/drawing/2014/main" id="{DC21519F-11EB-1946-B76A-80D36F3F8850}"/>
              </a:ext>
            </a:extLst>
          </p:cNvPr>
          <p:cNvSpPr/>
          <p:nvPr/>
        </p:nvSpPr>
        <p:spPr>
          <a:xfrm>
            <a:off x="6600235" y="2910442"/>
            <a:ext cx="212651" cy="2126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E421E894-FCD8-3B4A-A730-EFA4D6F4A55E}"/>
              </a:ext>
            </a:extLst>
          </p:cNvPr>
          <p:cNvCxnSpPr>
            <a:cxnSpLocks/>
            <a:stCxn id="20" idx="5"/>
            <a:endCxn id="33" idx="2"/>
          </p:cNvCxnSpPr>
          <p:nvPr/>
        </p:nvCxnSpPr>
        <p:spPr>
          <a:xfrm>
            <a:off x="6781744" y="3091951"/>
            <a:ext cx="286104" cy="1270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9571524-4E98-5044-976B-DCCD4A1562D3}"/>
              </a:ext>
            </a:extLst>
          </p:cNvPr>
          <p:cNvCxnSpPr>
            <a:cxnSpLocks/>
            <a:stCxn id="20" idx="7"/>
            <a:endCxn id="34" idx="3"/>
          </p:cNvCxnSpPr>
          <p:nvPr/>
        </p:nvCxnSpPr>
        <p:spPr>
          <a:xfrm flipV="1">
            <a:off x="6781744" y="2711420"/>
            <a:ext cx="311708" cy="230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096205D-E09F-6841-96F3-5EB7DBA90646}"/>
              </a:ext>
            </a:extLst>
          </p:cNvPr>
          <p:cNvSpPr/>
          <p:nvPr/>
        </p:nvSpPr>
        <p:spPr>
          <a:xfrm>
            <a:off x="6601195" y="3688378"/>
            <a:ext cx="212651" cy="2126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19C47C82-6B25-0541-9ED1-E61B7BF95BDA}"/>
              </a:ext>
            </a:extLst>
          </p:cNvPr>
          <p:cNvCxnSpPr>
            <a:cxnSpLocks/>
            <a:stCxn id="23" idx="5"/>
            <a:endCxn id="39" idx="1"/>
          </p:cNvCxnSpPr>
          <p:nvPr/>
        </p:nvCxnSpPr>
        <p:spPr>
          <a:xfrm>
            <a:off x="6782704" y="3869887"/>
            <a:ext cx="310748" cy="248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94507C-4CB3-DE43-AB32-960D56E22A79}"/>
              </a:ext>
            </a:extLst>
          </p:cNvPr>
          <p:cNvCxnSpPr>
            <a:cxnSpLocks/>
            <a:stCxn id="23" idx="7"/>
            <a:endCxn id="38" idx="2"/>
          </p:cNvCxnSpPr>
          <p:nvPr/>
        </p:nvCxnSpPr>
        <p:spPr>
          <a:xfrm flipV="1">
            <a:off x="6782704" y="3626663"/>
            <a:ext cx="285144" cy="928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C28C59-1493-224D-BFAD-4533091C11DF}"/>
              </a:ext>
            </a:extLst>
          </p:cNvPr>
          <p:cNvSpPr txBox="1"/>
          <p:nvPr/>
        </p:nvSpPr>
        <p:spPr>
          <a:xfrm>
            <a:off x="6121027" y="2974207"/>
            <a:ext cx="445956" cy="276999"/>
          </a:xfrm>
          <a:prstGeom prst="rect">
            <a:avLst/>
          </a:prstGeom>
          <a:noFill/>
        </p:spPr>
        <p:txBody>
          <a:bodyPr wrap="none" rtlCol="0">
            <a:spAutoFit/>
          </a:bodyPr>
          <a:lstStyle/>
          <a:p>
            <a:r>
              <a:rPr lang="en-US" sz="1200" dirty="0"/>
              <a:t>&lt; 5k</a:t>
            </a:r>
          </a:p>
        </p:txBody>
      </p:sp>
      <p:sp>
        <p:nvSpPr>
          <p:cNvPr id="27" name="TextBox 26">
            <a:extLst>
              <a:ext uri="{FF2B5EF4-FFF2-40B4-BE49-F238E27FC236}">
                <a16:creationId xmlns:a16="http://schemas.microsoft.com/office/drawing/2014/main" id="{90446D63-7D35-784C-A158-9AAB960D0E27}"/>
              </a:ext>
            </a:extLst>
          </p:cNvPr>
          <p:cNvSpPr txBox="1"/>
          <p:nvPr/>
        </p:nvSpPr>
        <p:spPr>
          <a:xfrm>
            <a:off x="6143253" y="3581020"/>
            <a:ext cx="445956" cy="276999"/>
          </a:xfrm>
          <a:prstGeom prst="rect">
            <a:avLst/>
          </a:prstGeom>
          <a:noFill/>
        </p:spPr>
        <p:txBody>
          <a:bodyPr wrap="none" rtlCol="0">
            <a:spAutoFit/>
          </a:bodyPr>
          <a:lstStyle/>
          <a:p>
            <a:r>
              <a:rPr lang="en-US" sz="1200" dirty="0"/>
              <a:t>&gt; 5k</a:t>
            </a:r>
          </a:p>
        </p:txBody>
      </p:sp>
      <p:sp>
        <p:nvSpPr>
          <p:cNvPr id="28" name="TextBox 27">
            <a:extLst>
              <a:ext uri="{FF2B5EF4-FFF2-40B4-BE49-F238E27FC236}">
                <a16:creationId xmlns:a16="http://schemas.microsoft.com/office/drawing/2014/main" id="{5ACF9EF5-A3AF-7640-B5BE-392D1772B4E4}"/>
              </a:ext>
            </a:extLst>
          </p:cNvPr>
          <p:cNvSpPr txBox="1"/>
          <p:nvPr/>
        </p:nvSpPr>
        <p:spPr>
          <a:xfrm>
            <a:off x="6477700" y="2499343"/>
            <a:ext cx="562975" cy="276999"/>
          </a:xfrm>
          <a:prstGeom prst="rect">
            <a:avLst/>
          </a:prstGeom>
          <a:noFill/>
        </p:spPr>
        <p:txBody>
          <a:bodyPr wrap="none" rtlCol="0">
            <a:spAutoFit/>
          </a:bodyPr>
          <a:lstStyle/>
          <a:p>
            <a:r>
              <a:rPr lang="en-US" sz="1200" dirty="0"/>
              <a:t>&lt; 2.5k</a:t>
            </a:r>
          </a:p>
        </p:txBody>
      </p:sp>
      <p:sp>
        <p:nvSpPr>
          <p:cNvPr id="29" name="TextBox 28">
            <a:extLst>
              <a:ext uri="{FF2B5EF4-FFF2-40B4-BE49-F238E27FC236}">
                <a16:creationId xmlns:a16="http://schemas.microsoft.com/office/drawing/2014/main" id="{CD9E660B-0493-BD43-AC6D-762C9B8469D5}"/>
              </a:ext>
            </a:extLst>
          </p:cNvPr>
          <p:cNvSpPr txBox="1"/>
          <p:nvPr/>
        </p:nvSpPr>
        <p:spPr>
          <a:xfrm>
            <a:off x="6413306" y="3212382"/>
            <a:ext cx="562975" cy="276999"/>
          </a:xfrm>
          <a:prstGeom prst="rect">
            <a:avLst/>
          </a:prstGeom>
          <a:noFill/>
        </p:spPr>
        <p:txBody>
          <a:bodyPr wrap="none" rtlCol="0">
            <a:spAutoFit/>
          </a:bodyPr>
          <a:lstStyle/>
          <a:p>
            <a:r>
              <a:rPr lang="en-US" sz="1200" dirty="0"/>
              <a:t>&gt; 2.5k</a:t>
            </a:r>
          </a:p>
        </p:txBody>
      </p:sp>
      <p:sp>
        <p:nvSpPr>
          <p:cNvPr id="30" name="TextBox 29">
            <a:extLst>
              <a:ext uri="{FF2B5EF4-FFF2-40B4-BE49-F238E27FC236}">
                <a16:creationId xmlns:a16="http://schemas.microsoft.com/office/drawing/2014/main" id="{6EB9EB7B-2E68-A947-A6EA-7DDF05C0AA57}"/>
              </a:ext>
            </a:extLst>
          </p:cNvPr>
          <p:cNvSpPr txBox="1"/>
          <p:nvPr/>
        </p:nvSpPr>
        <p:spPr>
          <a:xfrm>
            <a:off x="7510545" y="2423577"/>
            <a:ext cx="325730" cy="338554"/>
          </a:xfrm>
          <a:prstGeom prst="rect">
            <a:avLst/>
          </a:prstGeom>
          <a:noFill/>
        </p:spPr>
        <p:txBody>
          <a:bodyPr wrap="none" rtlCol="0">
            <a:spAutoFit/>
          </a:bodyPr>
          <a:lstStyle/>
          <a:p>
            <a:r>
              <a:rPr lang="en-US" sz="1600" dirty="0"/>
              <a:t>…</a:t>
            </a:r>
          </a:p>
        </p:txBody>
      </p:sp>
      <p:sp>
        <p:nvSpPr>
          <p:cNvPr id="31" name="TextBox 30">
            <a:extLst>
              <a:ext uri="{FF2B5EF4-FFF2-40B4-BE49-F238E27FC236}">
                <a16:creationId xmlns:a16="http://schemas.microsoft.com/office/drawing/2014/main" id="{7495481F-2557-7541-933B-0F826DA3FAE0}"/>
              </a:ext>
            </a:extLst>
          </p:cNvPr>
          <p:cNvSpPr txBox="1"/>
          <p:nvPr/>
        </p:nvSpPr>
        <p:spPr>
          <a:xfrm>
            <a:off x="7508288" y="3163189"/>
            <a:ext cx="325730" cy="338554"/>
          </a:xfrm>
          <a:prstGeom prst="rect">
            <a:avLst/>
          </a:prstGeom>
          <a:noFill/>
        </p:spPr>
        <p:txBody>
          <a:bodyPr wrap="none" rtlCol="0">
            <a:spAutoFit/>
          </a:bodyPr>
          <a:lstStyle/>
          <a:p>
            <a:r>
              <a:rPr lang="en-US" sz="1600" dirty="0"/>
              <a:t>…</a:t>
            </a:r>
          </a:p>
        </p:txBody>
      </p:sp>
      <p:sp>
        <p:nvSpPr>
          <p:cNvPr id="32" name="TextBox 31">
            <a:extLst>
              <a:ext uri="{FF2B5EF4-FFF2-40B4-BE49-F238E27FC236}">
                <a16:creationId xmlns:a16="http://schemas.microsoft.com/office/drawing/2014/main" id="{27B27060-67C4-FA49-B9A8-5ACDC69CF6CC}"/>
              </a:ext>
            </a:extLst>
          </p:cNvPr>
          <p:cNvSpPr txBox="1"/>
          <p:nvPr/>
        </p:nvSpPr>
        <p:spPr>
          <a:xfrm>
            <a:off x="7508288" y="3918145"/>
            <a:ext cx="325730" cy="338554"/>
          </a:xfrm>
          <a:prstGeom prst="rect">
            <a:avLst/>
          </a:prstGeom>
          <a:noFill/>
        </p:spPr>
        <p:txBody>
          <a:bodyPr wrap="none" rtlCol="0">
            <a:spAutoFit/>
          </a:bodyPr>
          <a:lstStyle/>
          <a:p>
            <a:r>
              <a:rPr lang="en-US" sz="1600" dirty="0"/>
              <a:t>…</a:t>
            </a:r>
          </a:p>
        </p:txBody>
      </p:sp>
      <p:sp>
        <p:nvSpPr>
          <p:cNvPr id="33" name="Oval 32">
            <a:extLst>
              <a:ext uri="{FF2B5EF4-FFF2-40B4-BE49-F238E27FC236}">
                <a16:creationId xmlns:a16="http://schemas.microsoft.com/office/drawing/2014/main" id="{A10F796A-8E43-EA49-B5BB-7E9918D5B331}"/>
              </a:ext>
            </a:extLst>
          </p:cNvPr>
          <p:cNvSpPr/>
          <p:nvPr/>
        </p:nvSpPr>
        <p:spPr>
          <a:xfrm>
            <a:off x="7067848" y="3112706"/>
            <a:ext cx="212651" cy="2126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114F729-B7DB-3F4A-8F52-135DB898EE71}"/>
              </a:ext>
            </a:extLst>
          </p:cNvPr>
          <p:cNvSpPr/>
          <p:nvPr/>
        </p:nvSpPr>
        <p:spPr>
          <a:xfrm>
            <a:off x="7062310" y="2529911"/>
            <a:ext cx="212651" cy="2126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A6290FF-5B59-0B44-97CF-D53CB10B4079}"/>
              </a:ext>
            </a:extLst>
          </p:cNvPr>
          <p:cNvSpPr/>
          <p:nvPr/>
        </p:nvSpPr>
        <p:spPr>
          <a:xfrm>
            <a:off x="7067848" y="3520337"/>
            <a:ext cx="212651" cy="2126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45D1C30-3BE0-4B41-B59C-E080556DA6B9}"/>
              </a:ext>
            </a:extLst>
          </p:cNvPr>
          <p:cNvSpPr/>
          <p:nvPr/>
        </p:nvSpPr>
        <p:spPr>
          <a:xfrm>
            <a:off x="7062310" y="4087422"/>
            <a:ext cx="212651" cy="2126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560C6F8-393D-514A-A240-5515731302E2}"/>
              </a:ext>
            </a:extLst>
          </p:cNvPr>
          <p:cNvSpPr/>
          <p:nvPr/>
        </p:nvSpPr>
        <p:spPr>
          <a:xfrm>
            <a:off x="8147042" y="2307155"/>
            <a:ext cx="212651" cy="2126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E74BA0BB-9E9E-274A-AB87-DE5526FBF7C7}"/>
              </a:ext>
            </a:extLst>
          </p:cNvPr>
          <p:cNvCxnSpPr>
            <a:cxnSpLocks/>
            <a:stCxn id="30" idx="3"/>
            <a:endCxn id="44" idx="2"/>
          </p:cNvCxnSpPr>
          <p:nvPr/>
        </p:nvCxnSpPr>
        <p:spPr>
          <a:xfrm flipV="1">
            <a:off x="7836275" y="2413481"/>
            <a:ext cx="310767" cy="1793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ECDD94A1-1E96-D04B-BCB2-5E559C575BB1}"/>
                  </a:ext>
                </a:extLst>
              </p:cNvPr>
              <p:cNvSpPr/>
              <p:nvPr/>
            </p:nvSpPr>
            <p:spPr>
              <a:xfrm>
                <a:off x="8359411" y="2259591"/>
                <a:ext cx="7078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𝑃</m:t>
                      </m:r>
                      <m:d>
                        <m:dPr>
                          <m:ctrlPr>
                            <a:rPr lang="en-US" sz="1400" i="1">
                              <a:latin typeface="Cambria Math" panose="02040503050406030204" pitchFamily="18" charset="0"/>
                            </a:rPr>
                          </m:ctrlPr>
                        </m:dPr>
                        <m:e>
                          <m:r>
                            <a:rPr lang="en-US" sz="1400" i="1">
                              <a:latin typeface="Cambria Math" panose="02040503050406030204" pitchFamily="18" charset="0"/>
                            </a:rPr>
                            <m:t>𝑡</m:t>
                          </m:r>
                        </m:e>
                        <m:e>
                          <m:r>
                            <a:rPr lang="en-US" sz="1400" i="1">
                              <a:latin typeface="Cambria Math" panose="02040503050406030204" pitchFamily="18" charset="0"/>
                            </a:rPr>
                            <m:t>𝑐</m:t>
                          </m:r>
                        </m:e>
                      </m:d>
                    </m:oMath>
                  </m:oMathPara>
                </a14:m>
                <a:endParaRPr lang="en-US" sz="1400" dirty="0"/>
              </a:p>
            </p:txBody>
          </p:sp>
        </mc:Choice>
        <mc:Fallback xmlns="">
          <p:sp>
            <p:nvSpPr>
              <p:cNvPr id="49" name="Rectangle 48">
                <a:extLst>
                  <a:ext uri="{FF2B5EF4-FFF2-40B4-BE49-F238E27FC236}">
                    <a16:creationId xmlns:a16="http://schemas.microsoft.com/office/drawing/2014/main" id="{ECDD94A1-1E96-D04B-BCB2-5E559C575BB1}"/>
                  </a:ext>
                </a:extLst>
              </p:cNvPr>
              <p:cNvSpPr>
                <a:spLocks noRot="1" noChangeAspect="1" noMove="1" noResize="1" noEditPoints="1" noAdjustHandles="1" noChangeArrowheads="1" noChangeShapeType="1" noTextEdit="1"/>
              </p:cNvSpPr>
              <p:nvPr/>
            </p:nvSpPr>
            <p:spPr>
              <a:xfrm>
                <a:off x="8359411" y="2259591"/>
                <a:ext cx="707886" cy="307777"/>
              </a:xfrm>
              <a:prstGeom prst="rect">
                <a:avLst/>
              </a:prstGeom>
              <a:blipFill>
                <a:blip r:embed="rId5"/>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BE4EDF72-9142-4141-AB45-5A59CAAEA734}"/>
              </a:ext>
            </a:extLst>
          </p:cNvPr>
          <p:cNvSpPr txBox="1"/>
          <p:nvPr/>
        </p:nvSpPr>
        <p:spPr>
          <a:xfrm>
            <a:off x="8948275" y="2259591"/>
            <a:ext cx="3133165" cy="307777"/>
          </a:xfrm>
          <a:prstGeom prst="rect">
            <a:avLst/>
          </a:prstGeom>
          <a:noFill/>
        </p:spPr>
        <p:txBody>
          <a:bodyPr wrap="none" rtlCol="0">
            <a:spAutoFit/>
          </a:bodyPr>
          <a:lstStyle/>
          <a:p>
            <a:r>
              <a:rPr lang="en-US" sz="1400" dirty="0"/>
              <a:t>= product of probabilities along the path</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029AA08-8A0D-B84D-B3D2-06C0E5506A3A}"/>
                  </a:ext>
                </a:extLst>
              </p:cNvPr>
              <p:cNvSpPr txBox="1"/>
              <p:nvPr/>
            </p:nvSpPr>
            <p:spPr>
              <a:xfrm>
                <a:off x="9067297" y="2633807"/>
                <a:ext cx="2698496" cy="307777"/>
              </a:xfrm>
              <a:prstGeom prst="rect">
                <a:avLst/>
              </a:prstGeom>
              <a:noFill/>
            </p:spPr>
            <p:txBody>
              <a:bodyPr wrap="none" rtlCol="0">
                <a:spAutoFit/>
              </a:bodyPr>
              <a:lstStyle/>
              <a:p>
                <a:r>
                  <a:rPr lang="en-US" sz="1400" dirty="0"/>
                  <a:t>amount of computation </a:t>
                </a:r>
                <a14:m>
                  <m:oMath xmlns:m="http://schemas.openxmlformats.org/officeDocument/2006/math">
                    <m:r>
                      <a:rPr lang="en-US" sz="1400" b="0" i="1" smtClean="0">
                        <a:latin typeface="Cambria Math" panose="02040503050406030204" pitchFamily="18" charset="0"/>
                      </a:rPr>
                      <m:t>~</m:t>
                    </m:r>
                    <m:r>
                      <m:rPr>
                        <m:sty m:val="p"/>
                      </m:rPr>
                      <a:rPr lang="en-US" sz="1400" b="0" i="0" smtClean="0">
                        <a:latin typeface="Cambria Math" panose="02040503050406030204" pitchFamily="18" charset="0"/>
                      </a:rPr>
                      <m:t>log</m:t>
                    </m:r>
                    <m:r>
                      <a:rPr lang="en-US" sz="1400" b="0" i="1" smtClean="0">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oMath>
                </a14:m>
                <a:endParaRPr lang="en-US" sz="1400" dirty="0"/>
              </a:p>
            </p:txBody>
          </p:sp>
        </mc:Choice>
        <mc:Fallback xmlns="">
          <p:sp>
            <p:nvSpPr>
              <p:cNvPr id="51" name="TextBox 50">
                <a:extLst>
                  <a:ext uri="{FF2B5EF4-FFF2-40B4-BE49-F238E27FC236}">
                    <a16:creationId xmlns:a16="http://schemas.microsoft.com/office/drawing/2014/main" id="{0029AA08-8A0D-B84D-B3D2-06C0E5506A3A}"/>
                  </a:ext>
                </a:extLst>
              </p:cNvPr>
              <p:cNvSpPr txBox="1">
                <a:spLocks noRot="1" noChangeAspect="1" noMove="1" noResize="1" noEditPoints="1" noAdjustHandles="1" noChangeArrowheads="1" noChangeShapeType="1" noTextEdit="1"/>
              </p:cNvSpPr>
              <p:nvPr/>
            </p:nvSpPr>
            <p:spPr>
              <a:xfrm>
                <a:off x="9067297" y="2633807"/>
                <a:ext cx="2698496" cy="307777"/>
              </a:xfrm>
              <a:prstGeom prst="rect">
                <a:avLst/>
              </a:prstGeom>
              <a:blipFill>
                <a:blip r:embed="rId6"/>
                <a:stretch>
                  <a:fillRect l="-469" b="-15385"/>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FE42CF4D-D809-C04B-9B18-D1BF1658C2F8}"/>
              </a:ext>
            </a:extLst>
          </p:cNvPr>
          <p:cNvSpPr txBox="1"/>
          <p:nvPr/>
        </p:nvSpPr>
        <p:spPr>
          <a:xfrm>
            <a:off x="844080" y="6094740"/>
            <a:ext cx="3339376" cy="261610"/>
          </a:xfrm>
          <a:prstGeom prst="rect">
            <a:avLst/>
          </a:prstGeom>
          <a:noFill/>
        </p:spPr>
        <p:txBody>
          <a:bodyPr wrap="none" rtlCol="0">
            <a:spAutoFit/>
          </a:bodyPr>
          <a:lstStyle/>
          <a:p>
            <a:r>
              <a:rPr lang="en-US" sz="1100" dirty="0"/>
              <a:t>Reference: </a:t>
            </a:r>
            <a:r>
              <a:rPr lang="en-US" sz="1100" dirty="0">
                <a:hlinkClick r:id="rId7"/>
              </a:rPr>
              <a:t>http://ruder.io/word-embeddings-softmax/</a:t>
            </a:r>
            <a:endParaRPr lang="en-US" sz="1100" dirty="0"/>
          </a:p>
        </p:txBody>
      </p:sp>
      <p:sp>
        <p:nvSpPr>
          <p:cNvPr id="54" name="TextBox 53">
            <a:extLst>
              <a:ext uri="{FF2B5EF4-FFF2-40B4-BE49-F238E27FC236}">
                <a16:creationId xmlns:a16="http://schemas.microsoft.com/office/drawing/2014/main" id="{F7DFD56F-28A5-084C-8994-4081E80C53EA}"/>
              </a:ext>
            </a:extLst>
          </p:cNvPr>
          <p:cNvSpPr txBox="1"/>
          <p:nvPr/>
        </p:nvSpPr>
        <p:spPr>
          <a:xfrm>
            <a:off x="2933838" y="4068746"/>
            <a:ext cx="1905650" cy="369332"/>
          </a:xfrm>
          <a:prstGeom prst="rect">
            <a:avLst/>
          </a:prstGeom>
          <a:noFill/>
        </p:spPr>
        <p:txBody>
          <a:bodyPr wrap="none" rtlCol="0">
            <a:spAutoFit/>
          </a:bodyPr>
          <a:lstStyle/>
          <a:p>
            <a:r>
              <a:rPr lang="en-US" dirty="0"/>
              <a:t>Negative sampling</a:t>
            </a:r>
          </a:p>
        </p:txBody>
      </p:sp>
    </p:spTree>
    <p:extLst>
      <p:ext uri="{BB962C8B-B14F-4D97-AF65-F5344CB8AC3E}">
        <p14:creationId xmlns:p14="http://schemas.microsoft.com/office/powerpoint/2010/main" val="26861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blinds(horizontal)">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par>
                                <p:cTn id="50" presetID="3" presetClass="entr" presetSubtype="1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par>
                                <p:cTn id="53" presetID="3" presetClass="entr" presetSubtype="1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500"/>
                                        <p:tgtEl>
                                          <p:spTgt spid="2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blinds(horizontal)">
                                      <p:cBhvr>
                                        <p:cTn id="66" dur="500"/>
                                        <p:tgtEl>
                                          <p:spTgt spid="23"/>
                                        </p:tgtEl>
                                      </p:cBhvr>
                                    </p:animEffect>
                                  </p:childTnLst>
                                </p:cTn>
                              </p:par>
                              <p:par>
                                <p:cTn id="67" presetID="3" presetClass="entr" presetSubtype="1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blinds(horizontal)">
                                      <p:cBhvr>
                                        <p:cTn id="69" dur="500"/>
                                        <p:tgtEl>
                                          <p:spTgt spid="24"/>
                                        </p:tgtEl>
                                      </p:cBhvr>
                                    </p:animEffect>
                                  </p:childTnLst>
                                </p:cTn>
                              </p:par>
                              <p:par>
                                <p:cTn id="70" presetID="3" presetClass="entr" presetSubtype="1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linds(horizontal)">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linds(horizontal)">
                                      <p:cBhvr>
                                        <p:cTn id="77" dur="500"/>
                                        <p:tgtEl>
                                          <p:spTgt spid="34"/>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blinds(horizontal)">
                                      <p:cBhvr>
                                        <p:cTn id="80" dur="500"/>
                                        <p:tgtEl>
                                          <p:spTgt spid="3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blinds(horizontal)">
                                      <p:cBhvr>
                                        <p:cTn id="83" dur="500"/>
                                        <p:tgtEl>
                                          <p:spTgt spid="38"/>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blinds(horizontal)">
                                      <p:cBhvr>
                                        <p:cTn id="86" dur="500"/>
                                        <p:tgtEl>
                                          <p:spTgt spid="39"/>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blinds(horizontal)">
                                      <p:cBhvr>
                                        <p:cTn id="89" dur="500"/>
                                        <p:tgtEl>
                                          <p:spTgt spid="32"/>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linds(horizontal)">
                                      <p:cBhvr>
                                        <p:cTn id="92" dur="500"/>
                                        <p:tgtEl>
                                          <p:spTgt spid="31"/>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blinds(horizontal)">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blinds(horizontal)">
                                      <p:cBhvr>
                                        <p:cTn id="100" dur="500"/>
                                        <p:tgtEl>
                                          <p:spTgt spid="45"/>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blinds(horizontal)">
                                      <p:cBhvr>
                                        <p:cTn id="103" dur="500"/>
                                        <p:tgtEl>
                                          <p:spTgt spid="44"/>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blinds(horizontal)">
                                      <p:cBhvr>
                                        <p:cTn id="108" dur="500"/>
                                        <p:tgtEl>
                                          <p:spTgt spid="49"/>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blinds(horizontal)">
                                      <p:cBhvr>
                                        <p:cTn id="113" dur="500"/>
                                        <p:tgtEl>
                                          <p:spTgt spid="50"/>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blinds(horizontal)">
                                      <p:cBhvr>
                                        <p:cTn id="118" dur="500"/>
                                        <p:tgtEl>
                                          <p:spTgt spid="51"/>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blinds(horizontal)">
                                      <p:cBhvr>
                                        <p:cTn id="1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p:bldP spid="13" grpId="0" animBg="1"/>
      <p:bldP spid="19" grpId="0"/>
      <p:bldP spid="20" grpId="0" animBg="1"/>
      <p:bldP spid="23" grpId="0" animBg="1"/>
      <p:bldP spid="27" grpId="0"/>
      <p:bldP spid="28" grpId="0"/>
      <p:bldP spid="29" grpId="0"/>
      <p:bldP spid="30" grpId="0"/>
      <p:bldP spid="31" grpId="0"/>
      <p:bldP spid="32" grpId="0"/>
      <p:bldP spid="33" grpId="0" animBg="1"/>
      <p:bldP spid="34" grpId="0" animBg="1"/>
      <p:bldP spid="38" grpId="0" animBg="1"/>
      <p:bldP spid="39" grpId="0" animBg="1"/>
      <p:bldP spid="44" grpId="0" animBg="1"/>
      <p:bldP spid="49" grpId="0"/>
      <p:bldP spid="50" grpId="0"/>
      <p:bldP spid="51" grpId="0"/>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4EDB-0953-5D43-9B5D-BF2BF22AD0C5}"/>
              </a:ext>
            </a:extLst>
          </p:cNvPr>
          <p:cNvSpPr>
            <a:spLocks noGrp="1"/>
          </p:cNvSpPr>
          <p:nvPr>
            <p:ph type="title"/>
          </p:nvPr>
        </p:nvSpPr>
        <p:spPr>
          <a:xfrm>
            <a:off x="838200" y="365125"/>
            <a:ext cx="10515600" cy="861163"/>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Negative sampling</a:t>
            </a:r>
          </a:p>
        </p:txBody>
      </p:sp>
      <p:sp>
        <p:nvSpPr>
          <p:cNvPr id="4" name="Date Placeholder 3">
            <a:extLst>
              <a:ext uri="{FF2B5EF4-FFF2-40B4-BE49-F238E27FC236}">
                <a16:creationId xmlns:a16="http://schemas.microsoft.com/office/drawing/2014/main" id="{6CFEFF9D-F1E8-CA45-B87A-506E09EBB85C}"/>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46B3F975-7397-174C-81FF-642C6BB7A2F2}"/>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A988A6D3-3E9E-FA49-96DF-1E747E6FA802}"/>
              </a:ext>
            </a:extLst>
          </p:cNvPr>
          <p:cNvSpPr>
            <a:spLocks noGrp="1"/>
          </p:cNvSpPr>
          <p:nvPr>
            <p:ph type="sldNum" sz="quarter" idx="12"/>
          </p:nvPr>
        </p:nvSpPr>
        <p:spPr/>
        <p:txBody>
          <a:bodyPr/>
          <a:lstStyle/>
          <a:p>
            <a:fld id="{C5E58D30-4ED1-5B49-9F4E-015BAF999FD1}" type="slidenum">
              <a:rPr lang="en-US" smtClean="0"/>
              <a:t>21</a:t>
            </a:fld>
            <a:endParaRPr lang="en-US"/>
          </a:p>
        </p:txBody>
      </p:sp>
      <p:pic>
        <p:nvPicPr>
          <p:cNvPr id="7" name="Picture 6">
            <a:extLst>
              <a:ext uri="{FF2B5EF4-FFF2-40B4-BE49-F238E27FC236}">
                <a16:creationId xmlns:a16="http://schemas.microsoft.com/office/drawing/2014/main" id="{61248213-10BB-DA45-8E44-D39214EF05F3}"/>
              </a:ext>
            </a:extLst>
          </p:cNvPr>
          <p:cNvPicPr>
            <a:picLocks noChangeAspect="1"/>
          </p:cNvPicPr>
          <p:nvPr/>
        </p:nvPicPr>
        <p:blipFill>
          <a:blip r:embed="rId3"/>
          <a:stretch>
            <a:fillRect/>
          </a:stretch>
        </p:blipFill>
        <p:spPr>
          <a:xfrm>
            <a:off x="11130461" y="150494"/>
            <a:ext cx="910525" cy="632918"/>
          </a:xfrm>
          <a:prstGeom prst="rect">
            <a:avLst/>
          </a:prstGeom>
        </p:spPr>
      </p:pic>
      <p:sp>
        <p:nvSpPr>
          <p:cNvPr id="3" name="TextBox 2">
            <a:extLst>
              <a:ext uri="{FF2B5EF4-FFF2-40B4-BE49-F238E27FC236}">
                <a16:creationId xmlns:a16="http://schemas.microsoft.com/office/drawing/2014/main" id="{B8AD9E18-EEC9-174A-A680-D69ED4F3AD43}"/>
              </a:ext>
            </a:extLst>
          </p:cNvPr>
          <p:cNvSpPr txBox="1"/>
          <p:nvPr/>
        </p:nvSpPr>
        <p:spPr>
          <a:xfrm>
            <a:off x="975360" y="1226288"/>
            <a:ext cx="2963312" cy="369332"/>
          </a:xfrm>
          <a:prstGeom prst="rect">
            <a:avLst/>
          </a:prstGeom>
          <a:noFill/>
        </p:spPr>
        <p:txBody>
          <a:bodyPr wrap="none" rtlCol="0">
            <a:spAutoFit/>
          </a:bodyPr>
          <a:lstStyle/>
          <a:p>
            <a:r>
              <a:rPr lang="en-US" dirty="0"/>
              <a:t>Simplify the learning problem</a:t>
            </a:r>
          </a:p>
        </p:txBody>
      </p:sp>
      <p:grpSp>
        <p:nvGrpSpPr>
          <p:cNvPr id="8" name="Group 7">
            <a:extLst>
              <a:ext uri="{FF2B5EF4-FFF2-40B4-BE49-F238E27FC236}">
                <a16:creationId xmlns:a16="http://schemas.microsoft.com/office/drawing/2014/main" id="{3B537B28-F03D-F84F-9FC7-7DAE35CF3A3F}"/>
              </a:ext>
            </a:extLst>
          </p:cNvPr>
          <p:cNvGrpSpPr/>
          <p:nvPr/>
        </p:nvGrpSpPr>
        <p:grpSpPr>
          <a:xfrm>
            <a:off x="975360" y="1987944"/>
            <a:ext cx="10124424" cy="375560"/>
            <a:chOff x="962711" y="2594157"/>
            <a:chExt cx="10124424" cy="375560"/>
          </a:xfrm>
        </p:grpSpPr>
        <p:sp>
          <p:nvSpPr>
            <p:cNvPr id="9" name="TextBox 8">
              <a:extLst>
                <a:ext uri="{FF2B5EF4-FFF2-40B4-BE49-F238E27FC236}">
                  <a16:creationId xmlns:a16="http://schemas.microsoft.com/office/drawing/2014/main" id="{A691E3CC-5FB6-2B4A-BEA9-79BE100E9DEB}"/>
                </a:ext>
              </a:extLst>
            </p:cNvPr>
            <p:cNvSpPr txBox="1"/>
            <p:nvPr/>
          </p:nvSpPr>
          <p:spPr>
            <a:xfrm>
              <a:off x="962711" y="2600385"/>
              <a:ext cx="242374"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A657660F-B728-A448-88DE-74CBE4E9EF4A}"/>
                </a:ext>
              </a:extLst>
            </p:cNvPr>
            <p:cNvSpPr txBox="1"/>
            <p:nvPr/>
          </p:nvSpPr>
          <p:spPr>
            <a:xfrm>
              <a:off x="1638046" y="2600385"/>
              <a:ext cx="766044" cy="369332"/>
            </a:xfrm>
            <a:prstGeom prst="rect">
              <a:avLst/>
            </a:prstGeom>
            <a:noFill/>
          </p:spPr>
          <p:txBody>
            <a:bodyPr wrap="none" rtlCol="0">
              <a:spAutoFit/>
            </a:bodyPr>
            <a:lstStyle/>
            <a:p>
              <a:r>
                <a:rPr lang="en-US" dirty="0"/>
                <a:t>would</a:t>
              </a:r>
            </a:p>
          </p:txBody>
        </p:sp>
        <p:sp>
          <p:nvSpPr>
            <p:cNvPr id="11" name="TextBox 10">
              <a:extLst>
                <a:ext uri="{FF2B5EF4-FFF2-40B4-BE49-F238E27FC236}">
                  <a16:creationId xmlns:a16="http://schemas.microsoft.com/office/drawing/2014/main" id="{5F5E1DFF-46F6-0E43-95E2-989151C3F377}"/>
                </a:ext>
              </a:extLst>
            </p:cNvPr>
            <p:cNvSpPr txBox="1"/>
            <p:nvPr/>
          </p:nvSpPr>
          <p:spPr>
            <a:xfrm>
              <a:off x="2796020" y="2600385"/>
              <a:ext cx="502638" cy="369332"/>
            </a:xfrm>
            <a:prstGeom prst="rect">
              <a:avLst/>
            </a:prstGeom>
            <a:noFill/>
          </p:spPr>
          <p:txBody>
            <a:bodyPr wrap="none" rtlCol="0">
              <a:spAutoFit/>
            </a:bodyPr>
            <a:lstStyle/>
            <a:p>
              <a:r>
                <a:rPr lang="en-US" dirty="0"/>
                <a:t>like</a:t>
              </a:r>
            </a:p>
          </p:txBody>
        </p:sp>
        <p:sp>
          <p:nvSpPr>
            <p:cNvPr id="12" name="TextBox 11">
              <a:extLst>
                <a:ext uri="{FF2B5EF4-FFF2-40B4-BE49-F238E27FC236}">
                  <a16:creationId xmlns:a16="http://schemas.microsoft.com/office/drawing/2014/main" id="{29B1B0C7-646E-3D45-974B-725972490633}"/>
                </a:ext>
              </a:extLst>
            </p:cNvPr>
            <p:cNvSpPr txBox="1"/>
            <p:nvPr/>
          </p:nvSpPr>
          <p:spPr>
            <a:xfrm>
              <a:off x="3690588" y="2600385"/>
              <a:ext cx="696024" cy="369332"/>
            </a:xfrm>
            <a:prstGeom prst="rect">
              <a:avLst/>
            </a:prstGeom>
            <a:noFill/>
          </p:spPr>
          <p:txBody>
            <a:bodyPr wrap="none" rtlCol="0">
              <a:spAutoFit/>
            </a:bodyPr>
            <a:lstStyle/>
            <a:p>
              <a:r>
                <a:rPr lang="en-US" dirty="0"/>
                <a:t>some</a:t>
              </a:r>
            </a:p>
          </p:txBody>
        </p:sp>
        <p:sp>
          <p:nvSpPr>
            <p:cNvPr id="13" name="TextBox 12">
              <a:extLst>
                <a:ext uri="{FF2B5EF4-FFF2-40B4-BE49-F238E27FC236}">
                  <a16:creationId xmlns:a16="http://schemas.microsoft.com/office/drawing/2014/main" id="{91933301-46FD-7649-80FB-888FFF498C5D}"/>
                </a:ext>
              </a:extLst>
            </p:cNvPr>
            <p:cNvSpPr txBox="1"/>
            <p:nvPr/>
          </p:nvSpPr>
          <p:spPr>
            <a:xfrm>
              <a:off x="4696480" y="2600385"/>
              <a:ext cx="836832" cy="369332"/>
            </a:xfrm>
            <a:prstGeom prst="rect">
              <a:avLst/>
            </a:prstGeom>
            <a:noFill/>
          </p:spPr>
          <p:txBody>
            <a:bodyPr wrap="none" rtlCol="0">
              <a:spAutoFit/>
            </a:bodyPr>
            <a:lstStyle/>
            <a:p>
              <a:r>
                <a:rPr lang="en-US" dirty="0"/>
                <a:t>orange</a:t>
              </a:r>
            </a:p>
          </p:txBody>
        </p:sp>
        <p:sp>
          <p:nvSpPr>
            <p:cNvPr id="14" name="TextBox 13">
              <a:extLst>
                <a:ext uri="{FF2B5EF4-FFF2-40B4-BE49-F238E27FC236}">
                  <a16:creationId xmlns:a16="http://schemas.microsoft.com/office/drawing/2014/main" id="{C2D044CE-B279-EF43-83B2-2F7444955F74}"/>
                </a:ext>
              </a:extLst>
            </p:cNvPr>
            <p:cNvSpPr txBox="1"/>
            <p:nvPr/>
          </p:nvSpPr>
          <p:spPr>
            <a:xfrm>
              <a:off x="5646049" y="2594157"/>
              <a:ext cx="627095" cy="369332"/>
            </a:xfrm>
            <a:prstGeom prst="rect">
              <a:avLst/>
            </a:prstGeom>
            <a:noFill/>
          </p:spPr>
          <p:txBody>
            <a:bodyPr wrap="none" rtlCol="0">
              <a:spAutoFit/>
            </a:bodyPr>
            <a:lstStyle/>
            <a:p>
              <a:r>
                <a:rPr lang="en-US" dirty="0"/>
                <a:t>juice</a:t>
              </a:r>
            </a:p>
          </p:txBody>
        </p:sp>
        <p:sp>
          <p:nvSpPr>
            <p:cNvPr id="15" name="TextBox 14">
              <a:extLst>
                <a:ext uri="{FF2B5EF4-FFF2-40B4-BE49-F238E27FC236}">
                  <a16:creationId xmlns:a16="http://schemas.microsoft.com/office/drawing/2014/main" id="{3CB9633A-83F4-324D-B254-C3AC808F7C83}"/>
                </a:ext>
              </a:extLst>
            </p:cNvPr>
            <p:cNvSpPr txBox="1"/>
            <p:nvPr/>
          </p:nvSpPr>
          <p:spPr>
            <a:xfrm>
              <a:off x="6540617" y="2594157"/>
              <a:ext cx="601447" cy="369332"/>
            </a:xfrm>
            <a:prstGeom prst="rect">
              <a:avLst/>
            </a:prstGeom>
            <a:noFill/>
          </p:spPr>
          <p:txBody>
            <a:bodyPr wrap="none" rtlCol="0">
              <a:spAutoFit/>
            </a:bodyPr>
            <a:lstStyle/>
            <a:p>
              <a:r>
                <a:rPr lang="en-US" dirty="0"/>
                <a:t>with</a:t>
              </a:r>
            </a:p>
          </p:txBody>
        </p:sp>
        <p:sp>
          <p:nvSpPr>
            <p:cNvPr id="16" name="TextBox 15">
              <a:extLst>
                <a:ext uri="{FF2B5EF4-FFF2-40B4-BE49-F238E27FC236}">
                  <a16:creationId xmlns:a16="http://schemas.microsoft.com/office/drawing/2014/main" id="{6AE7B9D6-0C6D-6146-9592-0DF03048B142}"/>
                </a:ext>
              </a:extLst>
            </p:cNvPr>
            <p:cNvSpPr txBox="1"/>
            <p:nvPr/>
          </p:nvSpPr>
          <p:spPr>
            <a:xfrm>
              <a:off x="7363221" y="2594157"/>
              <a:ext cx="696024" cy="369332"/>
            </a:xfrm>
            <a:prstGeom prst="rect">
              <a:avLst/>
            </a:prstGeom>
            <a:noFill/>
          </p:spPr>
          <p:txBody>
            <a:bodyPr wrap="none" rtlCol="0">
              <a:spAutoFit/>
            </a:bodyPr>
            <a:lstStyle/>
            <a:p>
              <a:r>
                <a:rPr lang="en-US" dirty="0"/>
                <a:t>some</a:t>
              </a:r>
            </a:p>
          </p:txBody>
        </p:sp>
        <p:sp>
          <p:nvSpPr>
            <p:cNvPr id="17" name="TextBox 16">
              <a:extLst>
                <a:ext uri="{FF2B5EF4-FFF2-40B4-BE49-F238E27FC236}">
                  <a16:creationId xmlns:a16="http://schemas.microsoft.com/office/drawing/2014/main" id="{E366EF0B-93C3-FC43-8F38-0088B3FBC3C6}"/>
                </a:ext>
              </a:extLst>
            </p:cNvPr>
            <p:cNvSpPr txBox="1"/>
            <p:nvPr/>
          </p:nvSpPr>
          <p:spPr>
            <a:xfrm>
              <a:off x="8272523" y="2594157"/>
              <a:ext cx="714363" cy="369332"/>
            </a:xfrm>
            <a:prstGeom prst="rect">
              <a:avLst/>
            </a:prstGeom>
            <a:noFill/>
          </p:spPr>
          <p:txBody>
            <a:bodyPr wrap="none" rtlCol="0">
              <a:spAutoFit/>
            </a:bodyPr>
            <a:lstStyle/>
            <a:p>
              <a:r>
                <a:rPr lang="en-US" dirty="0"/>
                <a:t>white</a:t>
              </a:r>
            </a:p>
          </p:txBody>
        </p:sp>
        <p:sp>
          <p:nvSpPr>
            <p:cNvPr id="18" name="TextBox 17">
              <a:extLst>
                <a:ext uri="{FF2B5EF4-FFF2-40B4-BE49-F238E27FC236}">
                  <a16:creationId xmlns:a16="http://schemas.microsoft.com/office/drawing/2014/main" id="{A2383E93-2A5D-5345-8B1A-31AB6E1560DE}"/>
                </a:ext>
              </a:extLst>
            </p:cNvPr>
            <p:cNvSpPr txBox="1"/>
            <p:nvPr/>
          </p:nvSpPr>
          <p:spPr>
            <a:xfrm>
              <a:off x="9122446" y="2594157"/>
              <a:ext cx="1095043" cy="369332"/>
            </a:xfrm>
            <a:prstGeom prst="rect">
              <a:avLst/>
            </a:prstGeom>
            <a:noFill/>
          </p:spPr>
          <p:txBody>
            <a:bodyPr wrap="none" rtlCol="0">
              <a:spAutoFit/>
            </a:bodyPr>
            <a:lstStyle/>
            <a:p>
              <a:r>
                <a:rPr lang="en-US" dirty="0"/>
                <a:t>chocolate</a:t>
              </a:r>
            </a:p>
          </p:txBody>
        </p:sp>
        <p:sp>
          <p:nvSpPr>
            <p:cNvPr id="19" name="TextBox 18">
              <a:extLst>
                <a:ext uri="{FF2B5EF4-FFF2-40B4-BE49-F238E27FC236}">
                  <a16:creationId xmlns:a16="http://schemas.microsoft.com/office/drawing/2014/main" id="{407818E9-828B-334E-9AFF-0EE7E79D41DA}"/>
                </a:ext>
              </a:extLst>
            </p:cNvPr>
            <p:cNvSpPr txBox="1"/>
            <p:nvPr/>
          </p:nvSpPr>
          <p:spPr>
            <a:xfrm>
              <a:off x="10419516" y="2594157"/>
              <a:ext cx="667619" cy="369332"/>
            </a:xfrm>
            <a:prstGeom prst="rect">
              <a:avLst/>
            </a:prstGeom>
            <a:noFill/>
          </p:spPr>
          <p:txBody>
            <a:bodyPr wrap="none" rtlCol="0">
              <a:spAutoFit/>
            </a:bodyPr>
            <a:lstStyle/>
            <a:p>
              <a:r>
                <a:rPr lang="en-US" dirty="0"/>
                <a:t>chips</a:t>
              </a:r>
            </a:p>
          </p:txBody>
        </p:sp>
      </p:grpSp>
      <p:sp>
        <p:nvSpPr>
          <p:cNvPr id="20" name="TextBox 19">
            <a:extLst>
              <a:ext uri="{FF2B5EF4-FFF2-40B4-BE49-F238E27FC236}">
                <a16:creationId xmlns:a16="http://schemas.microsoft.com/office/drawing/2014/main" id="{69E08541-C834-0341-A3D4-EAA0BEBB03D4}"/>
              </a:ext>
            </a:extLst>
          </p:cNvPr>
          <p:cNvSpPr txBox="1"/>
          <p:nvPr/>
        </p:nvSpPr>
        <p:spPr>
          <a:xfrm>
            <a:off x="975360" y="2774561"/>
            <a:ext cx="9752413" cy="369332"/>
          </a:xfrm>
          <a:prstGeom prst="rect">
            <a:avLst/>
          </a:prstGeom>
          <a:noFill/>
        </p:spPr>
        <p:txBody>
          <a:bodyPr wrap="none" rtlCol="0">
            <a:spAutoFit/>
          </a:bodyPr>
          <a:lstStyle/>
          <a:p>
            <a:r>
              <a:rPr lang="en-US" b="1" dirty="0"/>
              <a:t>Problem</a:t>
            </a:r>
            <a:r>
              <a:rPr lang="en-US" dirty="0"/>
              <a:t>: Given a context word, predict if a random word </a:t>
            </a:r>
            <a:r>
              <a:rPr lang="en-US" i="1" dirty="0"/>
              <a:t>is its target or not </a:t>
            </a:r>
            <a:r>
              <a:rPr lang="en-US" dirty="0"/>
              <a:t>(within a certain window)</a:t>
            </a:r>
          </a:p>
        </p:txBody>
      </p:sp>
      <p:sp>
        <p:nvSpPr>
          <p:cNvPr id="21" name="Rectangle 20">
            <a:extLst>
              <a:ext uri="{FF2B5EF4-FFF2-40B4-BE49-F238E27FC236}">
                <a16:creationId xmlns:a16="http://schemas.microsoft.com/office/drawing/2014/main" id="{8B5C691D-3FCB-0A43-AE6E-B15FE8CE2710}"/>
              </a:ext>
            </a:extLst>
          </p:cNvPr>
          <p:cNvSpPr/>
          <p:nvPr/>
        </p:nvSpPr>
        <p:spPr>
          <a:xfrm>
            <a:off x="4709129" y="1987944"/>
            <a:ext cx="1651031" cy="3693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55A2797-989A-0D46-BCB2-92A19738A420}"/>
              </a:ext>
            </a:extLst>
          </p:cNvPr>
          <p:cNvCxnSpPr/>
          <p:nvPr/>
        </p:nvCxnSpPr>
        <p:spPr>
          <a:xfrm>
            <a:off x="1018449" y="2435470"/>
            <a:ext cx="10155101"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41C6F6A4-70E0-214A-814C-5165ECF234B9}"/>
              </a:ext>
            </a:extLst>
          </p:cNvPr>
          <p:cNvGraphicFramePr>
            <a:graphicFrameLocks noGrp="1"/>
          </p:cNvGraphicFramePr>
          <p:nvPr>
            <p:extLst>
              <p:ext uri="{D42A27DB-BD31-4B8C-83A1-F6EECF244321}">
                <p14:modId xmlns:p14="http://schemas.microsoft.com/office/powerpoint/2010/main" val="3527632478"/>
              </p:ext>
            </p:extLst>
          </p:nvPr>
        </p:nvGraphicFramePr>
        <p:xfrm>
          <a:off x="2808669" y="3637601"/>
          <a:ext cx="4902186" cy="2225040"/>
        </p:xfrm>
        <a:graphic>
          <a:graphicData uri="http://schemas.openxmlformats.org/drawingml/2006/table">
            <a:tbl>
              <a:tblPr firstRow="1" bandRow="1">
                <a:tableStyleId>{5940675A-B579-460E-94D1-54222C63F5DA}</a:tableStyleId>
              </a:tblPr>
              <a:tblGrid>
                <a:gridCol w="1634062">
                  <a:extLst>
                    <a:ext uri="{9D8B030D-6E8A-4147-A177-3AD203B41FA5}">
                      <a16:colId xmlns:a16="http://schemas.microsoft.com/office/drawing/2014/main" val="3939730976"/>
                    </a:ext>
                  </a:extLst>
                </a:gridCol>
                <a:gridCol w="1634062">
                  <a:extLst>
                    <a:ext uri="{9D8B030D-6E8A-4147-A177-3AD203B41FA5}">
                      <a16:colId xmlns:a16="http://schemas.microsoft.com/office/drawing/2014/main" val="196189936"/>
                    </a:ext>
                  </a:extLst>
                </a:gridCol>
                <a:gridCol w="1634062">
                  <a:extLst>
                    <a:ext uri="{9D8B030D-6E8A-4147-A177-3AD203B41FA5}">
                      <a16:colId xmlns:a16="http://schemas.microsoft.com/office/drawing/2014/main" val="1947596405"/>
                    </a:ext>
                  </a:extLst>
                </a:gridCol>
              </a:tblGrid>
              <a:tr h="370840">
                <a:tc>
                  <a:txBody>
                    <a:bodyPr/>
                    <a:lstStyle/>
                    <a:p>
                      <a:pPr algn="ctr"/>
                      <a:r>
                        <a:rPr lang="en-US" b="1" dirty="0"/>
                        <a:t>Context</a:t>
                      </a:r>
                    </a:p>
                  </a:txBody>
                  <a:tcPr anchor="ctr"/>
                </a:tc>
                <a:tc>
                  <a:txBody>
                    <a:bodyPr/>
                    <a:lstStyle/>
                    <a:p>
                      <a:pPr algn="ctr"/>
                      <a:r>
                        <a:rPr lang="en-US" b="1" dirty="0"/>
                        <a:t>Word</a:t>
                      </a:r>
                    </a:p>
                  </a:txBody>
                  <a:tcPr anchor="ctr"/>
                </a:tc>
                <a:tc>
                  <a:txBody>
                    <a:bodyPr/>
                    <a:lstStyle/>
                    <a:p>
                      <a:pPr algn="ctr"/>
                      <a:r>
                        <a:rPr lang="en-US" b="1" dirty="0"/>
                        <a:t>Target or not</a:t>
                      </a:r>
                    </a:p>
                  </a:txBody>
                  <a:tcPr anchor="ctr"/>
                </a:tc>
                <a:extLst>
                  <a:ext uri="{0D108BD9-81ED-4DB2-BD59-A6C34878D82A}">
                    <a16:rowId xmlns:a16="http://schemas.microsoft.com/office/drawing/2014/main" val="2758154571"/>
                  </a:ext>
                </a:extLst>
              </a:tr>
              <a:tr h="370840">
                <a:tc>
                  <a:txBody>
                    <a:bodyPr/>
                    <a:lstStyle/>
                    <a:p>
                      <a:pPr algn="ctr"/>
                      <a:r>
                        <a:rPr lang="en-US" dirty="0"/>
                        <a:t>orange</a:t>
                      </a:r>
                    </a:p>
                  </a:txBody>
                  <a:tcPr anchor="ctr"/>
                </a:tc>
                <a:tc>
                  <a:txBody>
                    <a:bodyPr/>
                    <a:lstStyle/>
                    <a:p>
                      <a:pPr algn="ctr"/>
                      <a:r>
                        <a:rPr lang="en-US" dirty="0"/>
                        <a:t>juice</a:t>
                      </a:r>
                    </a:p>
                  </a:txBody>
                  <a:tcPr anchor="ctr"/>
                </a:tc>
                <a:tc>
                  <a:txBody>
                    <a:bodyPr/>
                    <a:lstStyle/>
                    <a:p>
                      <a:pPr algn="ctr"/>
                      <a:r>
                        <a:rPr lang="en-US" dirty="0"/>
                        <a:t>1</a:t>
                      </a:r>
                    </a:p>
                  </a:txBody>
                  <a:tcPr anchor="ctr"/>
                </a:tc>
                <a:extLst>
                  <a:ext uri="{0D108BD9-81ED-4DB2-BD59-A6C34878D82A}">
                    <a16:rowId xmlns:a16="http://schemas.microsoft.com/office/drawing/2014/main" val="3900738829"/>
                  </a:ext>
                </a:extLst>
              </a:tr>
              <a:tr h="370840">
                <a:tc>
                  <a:txBody>
                    <a:bodyPr/>
                    <a:lstStyle/>
                    <a:p>
                      <a:pPr algn="ctr"/>
                      <a:r>
                        <a:rPr lang="en-US" dirty="0"/>
                        <a:t>orange</a:t>
                      </a:r>
                    </a:p>
                  </a:txBody>
                  <a:tcPr anchor="ctr"/>
                </a:tc>
                <a:tc>
                  <a:txBody>
                    <a:bodyPr/>
                    <a:lstStyle/>
                    <a:p>
                      <a:pPr algn="ctr"/>
                      <a:r>
                        <a:rPr lang="en-US" dirty="0"/>
                        <a:t>king</a:t>
                      </a:r>
                    </a:p>
                  </a:txBody>
                  <a:tcPr anchor="ctr"/>
                </a:tc>
                <a:tc>
                  <a:txBody>
                    <a:bodyPr/>
                    <a:lstStyle/>
                    <a:p>
                      <a:pPr algn="ctr"/>
                      <a:r>
                        <a:rPr lang="en-US" dirty="0"/>
                        <a:t>0</a:t>
                      </a:r>
                    </a:p>
                  </a:txBody>
                  <a:tcPr anchor="ctr"/>
                </a:tc>
                <a:extLst>
                  <a:ext uri="{0D108BD9-81ED-4DB2-BD59-A6C34878D82A}">
                    <a16:rowId xmlns:a16="http://schemas.microsoft.com/office/drawing/2014/main" val="3301276166"/>
                  </a:ext>
                </a:extLst>
              </a:tr>
              <a:tr h="370840">
                <a:tc>
                  <a:txBody>
                    <a:bodyPr/>
                    <a:lstStyle/>
                    <a:p>
                      <a:pPr algn="ctr"/>
                      <a:r>
                        <a:rPr lang="en-US" dirty="0"/>
                        <a:t>orange </a:t>
                      </a:r>
                    </a:p>
                  </a:txBody>
                  <a:tcPr anchor="ctr"/>
                </a:tc>
                <a:tc>
                  <a:txBody>
                    <a:bodyPr/>
                    <a:lstStyle/>
                    <a:p>
                      <a:pPr algn="ctr"/>
                      <a:r>
                        <a:rPr lang="en-US" dirty="0"/>
                        <a:t>the</a:t>
                      </a:r>
                    </a:p>
                  </a:txBody>
                  <a:tcPr anchor="ctr"/>
                </a:tc>
                <a:tc>
                  <a:txBody>
                    <a:bodyPr/>
                    <a:lstStyle/>
                    <a:p>
                      <a:pPr algn="ctr"/>
                      <a:r>
                        <a:rPr lang="en-US" dirty="0"/>
                        <a:t>0</a:t>
                      </a:r>
                    </a:p>
                  </a:txBody>
                  <a:tcPr anchor="ctr"/>
                </a:tc>
                <a:extLst>
                  <a:ext uri="{0D108BD9-81ED-4DB2-BD59-A6C34878D82A}">
                    <a16:rowId xmlns:a16="http://schemas.microsoft.com/office/drawing/2014/main" val="620452131"/>
                  </a:ext>
                </a:extLst>
              </a:tr>
              <a:tr h="370840">
                <a:tc>
                  <a:txBody>
                    <a:bodyPr/>
                    <a:lstStyle/>
                    <a:p>
                      <a:pPr algn="ctr"/>
                      <a:r>
                        <a:rPr lang="en-US" dirty="0"/>
                        <a:t>orange</a:t>
                      </a:r>
                    </a:p>
                  </a:txBody>
                  <a:tcPr anchor="ctr"/>
                </a:tc>
                <a:tc>
                  <a:txBody>
                    <a:bodyPr/>
                    <a:lstStyle/>
                    <a:p>
                      <a:pPr algn="ctr"/>
                      <a:r>
                        <a:rPr lang="en-US" dirty="0"/>
                        <a:t>of</a:t>
                      </a:r>
                    </a:p>
                  </a:txBody>
                  <a:tcPr anchor="ctr"/>
                </a:tc>
                <a:tc>
                  <a:txBody>
                    <a:bodyPr/>
                    <a:lstStyle/>
                    <a:p>
                      <a:pPr algn="ctr"/>
                      <a:r>
                        <a:rPr lang="en-US" dirty="0"/>
                        <a:t>0</a:t>
                      </a:r>
                    </a:p>
                  </a:txBody>
                  <a:tcPr anchor="ctr"/>
                </a:tc>
                <a:extLst>
                  <a:ext uri="{0D108BD9-81ED-4DB2-BD59-A6C34878D82A}">
                    <a16:rowId xmlns:a16="http://schemas.microsoft.com/office/drawing/2014/main" val="282995353"/>
                  </a:ext>
                </a:extLst>
              </a:tr>
              <a:tr h="370840">
                <a:tc>
                  <a:txBody>
                    <a:bodyPr/>
                    <a:lstStyle/>
                    <a:p>
                      <a:pPr algn="ctr"/>
                      <a:r>
                        <a:rPr lang="en-US" dirty="0"/>
                        <a:t>orange</a:t>
                      </a:r>
                    </a:p>
                  </a:txBody>
                  <a:tcPr anchor="ctr"/>
                </a:tc>
                <a:tc>
                  <a:txBody>
                    <a:bodyPr/>
                    <a:lstStyle/>
                    <a:p>
                      <a:pPr algn="ctr"/>
                      <a:r>
                        <a:rPr lang="en-US" dirty="0"/>
                        <a:t>book</a:t>
                      </a:r>
                    </a:p>
                  </a:txBody>
                  <a:tcPr anchor="ctr"/>
                </a:tc>
                <a:tc>
                  <a:txBody>
                    <a:bodyPr/>
                    <a:lstStyle/>
                    <a:p>
                      <a:pPr algn="ctr"/>
                      <a:r>
                        <a:rPr lang="en-US" dirty="0"/>
                        <a:t>0</a:t>
                      </a:r>
                    </a:p>
                  </a:txBody>
                  <a:tcPr anchor="ctr"/>
                </a:tc>
                <a:extLst>
                  <a:ext uri="{0D108BD9-81ED-4DB2-BD59-A6C34878D82A}">
                    <a16:rowId xmlns:a16="http://schemas.microsoft.com/office/drawing/2014/main" val="505319486"/>
                  </a:ext>
                </a:extLst>
              </a:tr>
            </a:tbl>
          </a:graphicData>
        </a:graphic>
      </p:graphicFrame>
      <p:grpSp>
        <p:nvGrpSpPr>
          <p:cNvPr id="29" name="Group 28">
            <a:extLst>
              <a:ext uri="{FF2B5EF4-FFF2-40B4-BE49-F238E27FC236}">
                <a16:creationId xmlns:a16="http://schemas.microsoft.com/office/drawing/2014/main" id="{55DF6F81-9444-BD42-A3DD-761ED1830B74}"/>
              </a:ext>
            </a:extLst>
          </p:cNvPr>
          <p:cNvGrpSpPr/>
          <p:nvPr/>
        </p:nvGrpSpPr>
        <p:grpSpPr>
          <a:xfrm>
            <a:off x="2980593" y="4044463"/>
            <a:ext cx="4437575" cy="290146"/>
            <a:chOff x="2980593" y="4044463"/>
            <a:chExt cx="4437575" cy="290146"/>
          </a:xfrm>
        </p:grpSpPr>
        <p:sp>
          <p:nvSpPr>
            <p:cNvPr id="25" name="Rectangle 24">
              <a:extLst>
                <a:ext uri="{FF2B5EF4-FFF2-40B4-BE49-F238E27FC236}">
                  <a16:creationId xmlns:a16="http://schemas.microsoft.com/office/drawing/2014/main" id="{4751ADD5-42BD-8F4A-9671-C0BE15596379}"/>
                </a:ext>
              </a:extLst>
            </p:cNvPr>
            <p:cNvSpPr/>
            <p:nvPr/>
          </p:nvSpPr>
          <p:spPr>
            <a:xfrm>
              <a:off x="2980593"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8508EA3-C17E-104A-A5B0-22064E85BFAE}"/>
                </a:ext>
              </a:extLst>
            </p:cNvPr>
            <p:cNvSpPr/>
            <p:nvPr/>
          </p:nvSpPr>
          <p:spPr>
            <a:xfrm>
              <a:off x="481672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318026-6E37-1A47-83FB-FBAC1AD8116E}"/>
                </a:ext>
              </a:extLst>
            </p:cNvPr>
            <p:cNvSpPr/>
            <p:nvPr/>
          </p:nvSpPr>
          <p:spPr>
            <a:xfrm>
              <a:off x="636016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77EA5F9-DF67-1A46-839C-E92AEFDC4CC6}"/>
              </a:ext>
            </a:extLst>
          </p:cNvPr>
          <p:cNvGrpSpPr/>
          <p:nvPr/>
        </p:nvGrpSpPr>
        <p:grpSpPr>
          <a:xfrm>
            <a:off x="2980593" y="4410014"/>
            <a:ext cx="4437575" cy="290146"/>
            <a:chOff x="2980593" y="4044463"/>
            <a:chExt cx="4437575" cy="290146"/>
          </a:xfrm>
        </p:grpSpPr>
        <p:sp>
          <p:nvSpPr>
            <p:cNvPr id="31" name="Rectangle 30">
              <a:extLst>
                <a:ext uri="{FF2B5EF4-FFF2-40B4-BE49-F238E27FC236}">
                  <a16:creationId xmlns:a16="http://schemas.microsoft.com/office/drawing/2014/main" id="{88F7F110-5BD3-2240-AA1B-1E656CF57192}"/>
                </a:ext>
              </a:extLst>
            </p:cNvPr>
            <p:cNvSpPr/>
            <p:nvPr/>
          </p:nvSpPr>
          <p:spPr>
            <a:xfrm>
              <a:off x="2980593"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6EF8A3C-6F96-A44A-8254-B838386316C7}"/>
                </a:ext>
              </a:extLst>
            </p:cNvPr>
            <p:cNvSpPr/>
            <p:nvPr/>
          </p:nvSpPr>
          <p:spPr>
            <a:xfrm>
              <a:off x="481672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9979B94-1D13-0E40-9C3D-D996054E80C4}"/>
                </a:ext>
              </a:extLst>
            </p:cNvPr>
            <p:cNvSpPr/>
            <p:nvPr/>
          </p:nvSpPr>
          <p:spPr>
            <a:xfrm>
              <a:off x="636016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4A34E129-5D37-5D4B-9737-4239B174E78C}"/>
              </a:ext>
            </a:extLst>
          </p:cNvPr>
          <p:cNvGrpSpPr/>
          <p:nvPr/>
        </p:nvGrpSpPr>
        <p:grpSpPr>
          <a:xfrm>
            <a:off x="2980593" y="4790778"/>
            <a:ext cx="4437575" cy="290146"/>
            <a:chOff x="2980593" y="4044463"/>
            <a:chExt cx="4437575" cy="290146"/>
          </a:xfrm>
        </p:grpSpPr>
        <p:sp>
          <p:nvSpPr>
            <p:cNvPr id="35" name="Rectangle 34">
              <a:extLst>
                <a:ext uri="{FF2B5EF4-FFF2-40B4-BE49-F238E27FC236}">
                  <a16:creationId xmlns:a16="http://schemas.microsoft.com/office/drawing/2014/main" id="{E4D210C2-CEBB-2E49-8796-D85A23062881}"/>
                </a:ext>
              </a:extLst>
            </p:cNvPr>
            <p:cNvSpPr/>
            <p:nvPr/>
          </p:nvSpPr>
          <p:spPr>
            <a:xfrm>
              <a:off x="2980593"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5AACE99-C922-EC42-BDE7-D4711029C515}"/>
                </a:ext>
              </a:extLst>
            </p:cNvPr>
            <p:cNvSpPr/>
            <p:nvPr/>
          </p:nvSpPr>
          <p:spPr>
            <a:xfrm>
              <a:off x="481672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A6D3E34-8DF4-5E4D-8CFC-F00AF6FFA1DF}"/>
                </a:ext>
              </a:extLst>
            </p:cNvPr>
            <p:cNvSpPr/>
            <p:nvPr/>
          </p:nvSpPr>
          <p:spPr>
            <a:xfrm>
              <a:off x="636016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18E0C379-74C3-F84D-9F98-B330E66D58A5}"/>
              </a:ext>
            </a:extLst>
          </p:cNvPr>
          <p:cNvGrpSpPr/>
          <p:nvPr/>
        </p:nvGrpSpPr>
        <p:grpSpPr>
          <a:xfrm>
            <a:off x="2980593" y="5146506"/>
            <a:ext cx="4437575" cy="290146"/>
            <a:chOff x="2980593" y="4044463"/>
            <a:chExt cx="4437575" cy="290146"/>
          </a:xfrm>
        </p:grpSpPr>
        <p:sp>
          <p:nvSpPr>
            <p:cNvPr id="39" name="Rectangle 38">
              <a:extLst>
                <a:ext uri="{FF2B5EF4-FFF2-40B4-BE49-F238E27FC236}">
                  <a16:creationId xmlns:a16="http://schemas.microsoft.com/office/drawing/2014/main" id="{A6608699-CB30-6248-B6B7-F1019A051509}"/>
                </a:ext>
              </a:extLst>
            </p:cNvPr>
            <p:cNvSpPr/>
            <p:nvPr/>
          </p:nvSpPr>
          <p:spPr>
            <a:xfrm>
              <a:off x="2980593"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3777F8C-9FAE-1B47-8AAB-B430B101482D}"/>
                </a:ext>
              </a:extLst>
            </p:cNvPr>
            <p:cNvSpPr/>
            <p:nvPr/>
          </p:nvSpPr>
          <p:spPr>
            <a:xfrm>
              <a:off x="481672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2BE1BDA-2A8A-EF4F-AC7A-CEC31E8D66ED}"/>
                </a:ext>
              </a:extLst>
            </p:cNvPr>
            <p:cNvSpPr/>
            <p:nvPr/>
          </p:nvSpPr>
          <p:spPr>
            <a:xfrm>
              <a:off x="636016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0E032D9E-C46C-F848-958F-D88A3A42E4D6}"/>
              </a:ext>
            </a:extLst>
          </p:cNvPr>
          <p:cNvGrpSpPr/>
          <p:nvPr/>
        </p:nvGrpSpPr>
        <p:grpSpPr>
          <a:xfrm>
            <a:off x="2980593" y="5551540"/>
            <a:ext cx="4437575" cy="290146"/>
            <a:chOff x="2980593" y="4044463"/>
            <a:chExt cx="4437575" cy="290146"/>
          </a:xfrm>
        </p:grpSpPr>
        <p:sp>
          <p:nvSpPr>
            <p:cNvPr id="43" name="Rectangle 42">
              <a:extLst>
                <a:ext uri="{FF2B5EF4-FFF2-40B4-BE49-F238E27FC236}">
                  <a16:creationId xmlns:a16="http://schemas.microsoft.com/office/drawing/2014/main" id="{04FF2F40-9F76-514F-A41F-F1C2C02E14EC}"/>
                </a:ext>
              </a:extLst>
            </p:cNvPr>
            <p:cNvSpPr/>
            <p:nvPr/>
          </p:nvSpPr>
          <p:spPr>
            <a:xfrm>
              <a:off x="2980593"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D446119-5FD3-9444-88E8-B627592A3878}"/>
                </a:ext>
              </a:extLst>
            </p:cNvPr>
            <p:cNvSpPr/>
            <p:nvPr/>
          </p:nvSpPr>
          <p:spPr>
            <a:xfrm>
              <a:off x="481672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DEEEFBF-1BED-114A-A813-16B3021301C1}"/>
                </a:ext>
              </a:extLst>
            </p:cNvPr>
            <p:cNvSpPr/>
            <p:nvPr/>
          </p:nvSpPr>
          <p:spPr>
            <a:xfrm>
              <a:off x="6360160" y="4044463"/>
              <a:ext cx="1058008" cy="2901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Arrow Connector 46">
            <a:extLst>
              <a:ext uri="{FF2B5EF4-FFF2-40B4-BE49-F238E27FC236}">
                <a16:creationId xmlns:a16="http://schemas.microsoft.com/office/drawing/2014/main" id="{408DC98B-B315-234D-9842-DAA3417AE9DC}"/>
              </a:ext>
            </a:extLst>
          </p:cNvPr>
          <p:cNvCxnSpPr>
            <a:cxnSpLocks/>
          </p:cNvCxnSpPr>
          <p:nvPr/>
        </p:nvCxnSpPr>
        <p:spPr>
          <a:xfrm>
            <a:off x="7839182" y="4191856"/>
            <a:ext cx="314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1CB9302-7C1B-5047-BA7E-400E69ECCDD8}"/>
              </a:ext>
            </a:extLst>
          </p:cNvPr>
          <p:cNvSpPr txBox="1"/>
          <p:nvPr/>
        </p:nvSpPr>
        <p:spPr>
          <a:xfrm>
            <a:off x="8285172" y="3809884"/>
            <a:ext cx="3467616" cy="338554"/>
          </a:xfrm>
          <a:prstGeom prst="rect">
            <a:avLst/>
          </a:prstGeom>
          <a:noFill/>
        </p:spPr>
        <p:txBody>
          <a:bodyPr wrap="none" rtlCol="0">
            <a:spAutoFit/>
          </a:bodyPr>
          <a:lstStyle/>
          <a:p>
            <a:r>
              <a:rPr lang="en-US" sz="1600" dirty="0"/>
              <a:t>Step 1: Pick a target word from window</a:t>
            </a:r>
          </a:p>
        </p:txBody>
      </p:sp>
      <p:sp>
        <p:nvSpPr>
          <p:cNvPr id="50" name="TextBox 49">
            <a:extLst>
              <a:ext uri="{FF2B5EF4-FFF2-40B4-BE49-F238E27FC236}">
                <a16:creationId xmlns:a16="http://schemas.microsoft.com/office/drawing/2014/main" id="{110A8442-1964-3B45-BA67-E3A91458757F}"/>
              </a:ext>
            </a:extLst>
          </p:cNvPr>
          <p:cNvSpPr txBox="1"/>
          <p:nvPr/>
        </p:nvSpPr>
        <p:spPr>
          <a:xfrm>
            <a:off x="9135095" y="4165332"/>
            <a:ext cx="1599284" cy="338554"/>
          </a:xfrm>
          <a:prstGeom prst="rect">
            <a:avLst/>
          </a:prstGeom>
          <a:noFill/>
        </p:spPr>
        <p:txBody>
          <a:bodyPr wrap="none" rtlCol="0">
            <a:spAutoFit/>
          </a:bodyPr>
          <a:lstStyle/>
          <a:p>
            <a:r>
              <a:rPr lang="en-US" sz="1600" b="1" dirty="0"/>
              <a:t>Positive</a:t>
            </a:r>
            <a:r>
              <a:rPr lang="en-US" sz="1600" dirty="0"/>
              <a:t> example</a:t>
            </a:r>
          </a:p>
        </p:txBody>
      </p:sp>
      <p:sp>
        <p:nvSpPr>
          <p:cNvPr id="51" name="Right Brace 50">
            <a:extLst>
              <a:ext uri="{FF2B5EF4-FFF2-40B4-BE49-F238E27FC236}">
                <a16:creationId xmlns:a16="http://schemas.microsoft.com/office/drawing/2014/main" id="{56C2A654-C634-8D49-92F9-BCE6251A7695}"/>
              </a:ext>
            </a:extLst>
          </p:cNvPr>
          <p:cNvSpPr/>
          <p:nvPr/>
        </p:nvSpPr>
        <p:spPr>
          <a:xfrm>
            <a:off x="7888772" y="4555087"/>
            <a:ext cx="288881" cy="112263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ED22F5C4-6FBF-7E43-85BF-4EF7D7066B2E}"/>
              </a:ext>
            </a:extLst>
          </p:cNvPr>
          <p:cNvSpPr txBox="1"/>
          <p:nvPr/>
        </p:nvSpPr>
        <p:spPr>
          <a:xfrm>
            <a:off x="8352891" y="4890499"/>
            <a:ext cx="3399898" cy="584775"/>
          </a:xfrm>
          <a:prstGeom prst="rect">
            <a:avLst/>
          </a:prstGeom>
          <a:noFill/>
        </p:spPr>
        <p:txBody>
          <a:bodyPr wrap="square" rtlCol="0">
            <a:spAutoFit/>
          </a:bodyPr>
          <a:lstStyle/>
          <a:p>
            <a:r>
              <a:rPr lang="en-US" sz="1600" dirty="0"/>
              <a:t>Step 2: Randomly pick </a:t>
            </a:r>
            <a:r>
              <a:rPr lang="en-US" sz="1600" i="1" dirty="0"/>
              <a:t>k</a:t>
            </a:r>
            <a:r>
              <a:rPr lang="en-US" sz="1600" dirty="0"/>
              <a:t> words from vocabulary that are not in the window</a:t>
            </a:r>
          </a:p>
        </p:txBody>
      </p:sp>
      <p:sp>
        <p:nvSpPr>
          <p:cNvPr id="53" name="TextBox 52">
            <a:extLst>
              <a:ext uri="{FF2B5EF4-FFF2-40B4-BE49-F238E27FC236}">
                <a16:creationId xmlns:a16="http://schemas.microsoft.com/office/drawing/2014/main" id="{7844D812-13BA-7F43-AF4D-C630A31F19D8}"/>
              </a:ext>
            </a:extLst>
          </p:cNvPr>
          <p:cNvSpPr txBox="1"/>
          <p:nvPr/>
        </p:nvSpPr>
        <p:spPr>
          <a:xfrm>
            <a:off x="9128489" y="5530206"/>
            <a:ext cx="1762277" cy="338554"/>
          </a:xfrm>
          <a:prstGeom prst="rect">
            <a:avLst/>
          </a:prstGeom>
          <a:noFill/>
        </p:spPr>
        <p:txBody>
          <a:bodyPr wrap="none" rtlCol="0">
            <a:spAutoFit/>
          </a:bodyPr>
          <a:lstStyle/>
          <a:p>
            <a:r>
              <a:rPr lang="en-US" sz="1600" b="1" dirty="0"/>
              <a:t>Negative</a:t>
            </a:r>
            <a:r>
              <a:rPr lang="en-US" sz="1600" dirty="0"/>
              <a:t> examples</a:t>
            </a:r>
          </a:p>
        </p:txBody>
      </p:sp>
      <p:sp>
        <p:nvSpPr>
          <p:cNvPr id="54" name="Right Brace 53">
            <a:extLst>
              <a:ext uri="{FF2B5EF4-FFF2-40B4-BE49-F238E27FC236}">
                <a16:creationId xmlns:a16="http://schemas.microsoft.com/office/drawing/2014/main" id="{BD34FB8D-503D-FB4D-927D-97AD0F619AFF}"/>
              </a:ext>
            </a:extLst>
          </p:cNvPr>
          <p:cNvSpPr/>
          <p:nvPr/>
        </p:nvSpPr>
        <p:spPr>
          <a:xfrm rot="5400000" flipV="1">
            <a:off x="4335693" y="5130640"/>
            <a:ext cx="228819" cy="184363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52943D4A-67F7-1C4C-830D-32DDFA33FB9D}"/>
                  </a:ext>
                </a:extLst>
              </p:cNvPr>
              <p:cNvSpPr txBox="1"/>
              <p:nvPr/>
            </p:nvSpPr>
            <p:spPr>
              <a:xfrm>
                <a:off x="4266109" y="6118318"/>
                <a:ext cx="36798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p:txBody>
          </p:sp>
        </mc:Choice>
        <mc:Fallback>
          <p:sp>
            <p:nvSpPr>
              <p:cNvPr id="55" name="TextBox 54">
                <a:extLst>
                  <a:ext uri="{FF2B5EF4-FFF2-40B4-BE49-F238E27FC236}">
                    <a16:creationId xmlns:a16="http://schemas.microsoft.com/office/drawing/2014/main" id="{52943D4A-67F7-1C4C-830D-32DDFA33FB9D}"/>
                  </a:ext>
                </a:extLst>
              </p:cNvPr>
              <p:cNvSpPr txBox="1">
                <a:spLocks noRot="1" noChangeAspect="1" noMove="1" noResize="1" noEditPoints="1" noAdjustHandles="1" noChangeArrowheads="1" noChangeShapeType="1" noTextEdit="1"/>
              </p:cNvSpPr>
              <p:nvPr/>
            </p:nvSpPr>
            <p:spPr>
              <a:xfrm>
                <a:off x="4266109" y="6118318"/>
                <a:ext cx="367986" cy="369332"/>
              </a:xfrm>
              <a:prstGeom prst="rect">
                <a:avLst/>
              </a:prstGeom>
              <a:blipFill>
                <a:blip r:embed="rId4"/>
                <a:stretch>
                  <a:fillRect/>
                </a:stretch>
              </a:blipFill>
            </p:spPr>
            <p:txBody>
              <a:bodyPr/>
              <a:lstStyle/>
              <a:p>
                <a:r>
                  <a:rPr lang="en-US">
                    <a:noFill/>
                  </a:rPr>
                  <a:t> </a:t>
                </a:r>
              </a:p>
            </p:txBody>
          </p:sp>
        </mc:Fallback>
      </mc:AlternateContent>
      <p:sp>
        <p:nvSpPr>
          <p:cNvPr id="56" name="Right Brace 55">
            <a:extLst>
              <a:ext uri="{FF2B5EF4-FFF2-40B4-BE49-F238E27FC236}">
                <a16:creationId xmlns:a16="http://schemas.microsoft.com/office/drawing/2014/main" id="{B007FF8A-8A6C-4042-9CE6-F94528007AE7}"/>
              </a:ext>
            </a:extLst>
          </p:cNvPr>
          <p:cNvSpPr/>
          <p:nvPr/>
        </p:nvSpPr>
        <p:spPr>
          <a:xfrm rot="5400000" flipV="1">
            <a:off x="6807602" y="5683378"/>
            <a:ext cx="229152" cy="73782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4464B45-D80F-0E47-AF66-765F5F977F83}"/>
                  </a:ext>
                </a:extLst>
              </p:cNvPr>
              <p:cNvSpPr txBox="1"/>
              <p:nvPr/>
            </p:nvSpPr>
            <p:spPr>
              <a:xfrm>
                <a:off x="6736486" y="6129770"/>
                <a:ext cx="3713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p:sp>
            <p:nvSpPr>
              <p:cNvPr id="57" name="TextBox 56">
                <a:extLst>
                  <a:ext uri="{FF2B5EF4-FFF2-40B4-BE49-F238E27FC236}">
                    <a16:creationId xmlns:a16="http://schemas.microsoft.com/office/drawing/2014/main" id="{A4464B45-D80F-0E47-AF66-765F5F977F83}"/>
                  </a:ext>
                </a:extLst>
              </p:cNvPr>
              <p:cNvSpPr txBox="1">
                <a:spLocks noRot="1" noChangeAspect="1" noMove="1" noResize="1" noEditPoints="1" noAdjustHandles="1" noChangeArrowheads="1" noChangeShapeType="1" noTextEdit="1"/>
              </p:cNvSpPr>
              <p:nvPr/>
            </p:nvSpPr>
            <p:spPr>
              <a:xfrm>
                <a:off x="6736486" y="6129770"/>
                <a:ext cx="371384" cy="369332"/>
              </a:xfrm>
              <a:prstGeom prst="rect">
                <a:avLst/>
              </a:prstGeom>
              <a:blipFill>
                <a:blip r:embed="rId5"/>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331202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nodeType="clickEffect">
                                  <p:stCondLst>
                                    <p:cond delay="0"/>
                                  </p:stCondLst>
                                  <p:childTnLst>
                                    <p:animEffect transition="out" filter="blinds(horizontal)">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blinds(horizontal)">
                                      <p:cBhvr>
                                        <p:cTn id="47" dur="500"/>
                                        <p:tgtEl>
                                          <p:spTgt spid="47"/>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blinds(horizontal)">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blinds(horizontal)">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blinds(horizontal)">
                                      <p:cBhvr>
                                        <p:cTn id="60" dur="500"/>
                                        <p:tgtEl>
                                          <p:spTgt spid="5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blinds(horizontal)">
                                      <p:cBhvr>
                                        <p:cTn id="63" dur="500"/>
                                        <p:tgtEl>
                                          <p:spTgt spid="52"/>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blinds(horizontal)">
                                      <p:cBhvr>
                                        <p:cTn id="68" dur="500"/>
                                        <p:tgtEl>
                                          <p:spTgt spid="5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blinds(horizontal)">
                                      <p:cBhvr>
                                        <p:cTn id="73" dur="500"/>
                                        <p:tgtEl>
                                          <p:spTgt spid="54"/>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blinds(horizontal)">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blinds(horizontal)">
                                      <p:cBhvr>
                                        <p:cTn id="81" dur="500"/>
                                        <p:tgtEl>
                                          <p:spTgt spid="57"/>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blinds(horizontal)">
                                      <p:cBhvr>
                                        <p:cTn id="8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49" grpId="0"/>
      <p:bldP spid="50" grpId="0"/>
      <p:bldP spid="51" grpId="0" animBg="1"/>
      <p:bldP spid="52" grpId="0"/>
      <p:bldP spid="53" grpId="0"/>
      <p:bldP spid="54" grpId="0" animBg="1"/>
      <p:bldP spid="55" grpId="0"/>
      <p:bldP spid="56" grpId="0" animBg="1"/>
      <p:bldP spid="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E40D3D0-4649-1642-AA59-8C43DE43D37A}"/>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2984021C-B7A6-9342-911F-25A494FED9BE}"/>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84ED87E0-B68C-8B49-B781-EF3F5A9BA185}"/>
              </a:ext>
            </a:extLst>
          </p:cNvPr>
          <p:cNvSpPr>
            <a:spLocks noGrp="1"/>
          </p:cNvSpPr>
          <p:nvPr>
            <p:ph type="sldNum" sz="quarter" idx="12"/>
          </p:nvPr>
        </p:nvSpPr>
        <p:spPr/>
        <p:txBody>
          <a:bodyPr/>
          <a:lstStyle/>
          <a:p>
            <a:fld id="{C5E58D30-4ED1-5B49-9F4E-015BAF999FD1}" type="slidenum">
              <a:rPr lang="en-US" smtClean="0"/>
              <a:t>22</a:t>
            </a:fld>
            <a:endParaRPr lang="en-US"/>
          </a:p>
        </p:txBody>
      </p:sp>
      <p:sp>
        <p:nvSpPr>
          <p:cNvPr id="7" name="Title 1">
            <a:extLst>
              <a:ext uri="{FF2B5EF4-FFF2-40B4-BE49-F238E27FC236}">
                <a16:creationId xmlns:a16="http://schemas.microsoft.com/office/drawing/2014/main" id="{10B1C647-3A35-7F40-B5BE-AE6796A899B5}"/>
              </a:ext>
            </a:extLst>
          </p:cNvPr>
          <p:cNvSpPr>
            <a:spLocks noGrp="1"/>
          </p:cNvSpPr>
          <p:nvPr>
            <p:ph type="title"/>
          </p:nvPr>
        </p:nvSpPr>
        <p:spPr>
          <a:xfrm>
            <a:off x="838200" y="365125"/>
            <a:ext cx="10515600" cy="861163"/>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Negative sampling (cont.)</a:t>
            </a:r>
          </a:p>
        </p:txBody>
      </p:sp>
      <p:pic>
        <p:nvPicPr>
          <p:cNvPr id="8" name="Picture 7">
            <a:extLst>
              <a:ext uri="{FF2B5EF4-FFF2-40B4-BE49-F238E27FC236}">
                <a16:creationId xmlns:a16="http://schemas.microsoft.com/office/drawing/2014/main" id="{26851A13-17D6-AD48-8641-C79D50D51B2B}"/>
              </a:ext>
            </a:extLst>
          </p:cNvPr>
          <p:cNvPicPr>
            <a:picLocks noChangeAspect="1"/>
          </p:cNvPicPr>
          <p:nvPr/>
        </p:nvPicPr>
        <p:blipFill>
          <a:blip r:embed="rId2"/>
          <a:stretch>
            <a:fillRect/>
          </a:stretch>
        </p:blipFill>
        <p:spPr>
          <a:xfrm>
            <a:off x="11130461" y="150494"/>
            <a:ext cx="910525" cy="632918"/>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0B1653B-2F5A-4345-92A7-68497F32E531}"/>
                  </a:ext>
                </a:extLst>
              </p:cNvPr>
              <p:cNvSpPr txBox="1"/>
              <p:nvPr/>
            </p:nvSpPr>
            <p:spPr>
              <a:xfrm>
                <a:off x="577175" y="4816149"/>
                <a:ext cx="2306337" cy="246221"/>
              </a:xfrm>
              <a:prstGeom prst="rect">
                <a:avLst/>
              </a:prstGeom>
              <a:noFill/>
            </p:spPr>
            <p:txBody>
              <a:bodyPr wrap="none" lIns="0" tIns="0" rIns="0" bIns="0" rtlCol="0">
                <a:spAutoFit/>
              </a:bodyPr>
              <a:lstStyle/>
              <a:p>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=5~20</m:t>
                    </m:r>
                  </m:oMath>
                </a14:m>
                <a:r>
                  <a:rPr lang="en-US" sz="1600" dirty="0"/>
                  <a:t> for small dataset</a:t>
                </a:r>
              </a:p>
            </p:txBody>
          </p:sp>
        </mc:Choice>
        <mc:Fallback>
          <p:sp>
            <p:nvSpPr>
              <p:cNvPr id="9" name="TextBox 8">
                <a:extLst>
                  <a:ext uri="{FF2B5EF4-FFF2-40B4-BE49-F238E27FC236}">
                    <a16:creationId xmlns:a16="http://schemas.microsoft.com/office/drawing/2014/main" id="{F0B1653B-2F5A-4345-92A7-68497F32E531}"/>
                  </a:ext>
                </a:extLst>
              </p:cNvPr>
              <p:cNvSpPr txBox="1">
                <a:spLocks noRot="1" noChangeAspect="1" noMove="1" noResize="1" noEditPoints="1" noAdjustHandles="1" noChangeArrowheads="1" noChangeShapeType="1" noTextEdit="1"/>
              </p:cNvSpPr>
              <p:nvPr/>
            </p:nvSpPr>
            <p:spPr>
              <a:xfrm>
                <a:off x="577175" y="4816149"/>
                <a:ext cx="2306337" cy="246221"/>
              </a:xfrm>
              <a:prstGeom prst="rect">
                <a:avLst/>
              </a:prstGeom>
              <a:blipFill>
                <a:blip r:embed="rId3"/>
                <a:stretch>
                  <a:fillRect l="-2732" t="-19048" r="-4372" b="-42857"/>
                </a:stretch>
              </a:blipFill>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E38D4680-FF6F-6E4D-8EA1-BA819E418286}"/>
              </a:ext>
            </a:extLst>
          </p:cNvPr>
          <p:cNvGraphicFramePr>
            <a:graphicFrameLocks noGrp="1"/>
          </p:cNvGraphicFramePr>
          <p:nvPr>
            <p:extLst>
              <p:ext uri="{D42A27DB-BD31-4B8C-83A1-F6EECF244321}">
                <p14:modId xmlns:p14="http://schemas.microsoft.com/office/powerpoint/2010/main" val="2522017675"/>
              </p:ext>
            </p:extLst>
          </p:nvPr>
        </p:nvGraphicFramePr>
        <p:xfrm>
          <a:off x="838201" y="1566279"/>
          <a:ext cx="3200400" cy="1857942"/>
        </p:xfrm>
        <a:graphic>
          <a:graphicData uri="http://schemas.openxmlformats.org/drawingml/2006/table">
            <a:tbl>
              <a:tblPr firstRow="1" bandRow="1">
                <a:tableStyleId>{5940675A-B579-460E-94D1-54222C63F5DA}</a:tableStyleId>
              </a:tblPr>
              <a:tblGrid>
                <a:gridCol w="1066800">
                  <a:extLst>
                    <a:ext uri="{9D8B030D-6E8A-4147-A177-3AD203B41FA5}">
                      <a16:colId xmlns:a16="http://schemas.microsoft.com/office/drawing/2014/main" val="3939730976"/>
                    </a:ext>
                  </a:extLst>
                </a:gridCol>
                <a:gridCol w="1066800">
                  <a:extLst>
                    <a:ext uri="{9D8B030D-6E8A-4147-A177-3AD203B41FA5}">
                      <a16:colId xmlns:a16="http://schemas.microsoft.com/office/drawing/2014/main" val="196189936"/>
                    </a:ext>
                  </a:extLst>
                </a:gridCol>
                <a:gridCol w="1066800">
                  <a:extLst>
                    <a:ext uri="{9D8B030D-6E8A-4147-A177-3AD203B41FA5}">
                      <a16:colId xmlns:a16="http://schemas.microsoft.com/office/drawing/2014/main" val="1947596405"/>
                    </a:ext>
                  </a:extLst>
                </a:gridCol>
              </a:tblGrid>
              <a:tr h="309657">
                <a:tc>
                  <a:txBody>
                    <a:bodyPr/>
                    <a:lstStyle/>
                    <a:p>
                      <a:pPr algn="ctr"/>
                      <a:r>
                        <a:rPr lang="en-US" sz="1100" b="1" dirty="0"/>
                        <a:t>Context</a:t>
                      </a:r>
                    </a:p>
                  </a:txBody>
                  <a:tcPr marL="76354" marR="76354" marT="38177" marB="38177" anchor="ctr"/>
                </a:tc>
                <a:tc>
                  <a:txBody>
                    <a:bodyPr/>
                    <a:lstStyle/>
                    <a:p>
                      <a:pPr algn="ctr"/>
                      <a:r>
                        <a:rPr lang="en-US" sz="1100" b="1" dirty="0"/>
                        <a:t>Word</a:t>
                      </a:r>
                    </a:p>
                  </a:txBody>
                  <a:tcPr marL="76354" marR="76354" marT="38177" marB="38177" anchor="ctr"/>
                </a:tc>
                <a:tc>
                  <a:txBody>
                    <a:bodyPr/>
                    <a:lstStyle/>
                    <a:p>
                      <a:pPr algn="ctr"/>
                      <a:r>
                        <a:rPr lang="en-US" sz="1100" b="1" dirty="0"/>
                        <a:t>Target or not</a:t>
                      </a:r>
                    </a:p>
                  </a:txBody>
                  <a:tcPr marL="76354" marR="76354" marT="38177" marB="38177" anchor="ctr"/>
                </a:tc>
                <a:extLst>
                  <a:ext uri="{0D108BD9-81ED-4DB2-BD59-A6C34878D82A}">
                    <a16:rowId xmlns:a16="http://schemas.microsoft.com/office/drawing/2014/main" val="2758154571"/>
                  </a:ext>
                </a:extLst>
              </a:tr>
              <a:tr h="309657">
                <a:tc>
                  <a:txBody>
                    <a:bodyPr/>
                    <a:lstStyle/>
                    <a:p>
                      <a:pPr algn="ctr"/>
                      <a:r>
                        <a:rPr lang="en-US" sz="1100" dirty="0"/>
                        <a:t>orange</a:t>
                      </a:r>
                    </a:p>
                  </a:txBody>
                  <a:tcPr marL="76354" marR="76354" marT="38177" marB="38177" anchor="ctr">
                    <a:solidFill>
                      <a:schemeClr val="accent5"/>
                    </a:solidFill>
                  </a:tcPr>
                </a:tc>
                <a:tc>
                  <a:txBody>
                    <a:bodyPr/>
                    <a:lstStyle/>
                    <a:p>
                      <a:pPr algn="ctr"/>
                      <a:r>
                        <a:rPr lang="en-US" sz="1100" dirty="0"/>
                        <a:t>juice</a:t>
                      </a:r>
                    </a:p>
                  </a:txBody>
                  <a:tcPr marL="76354" marR="76354" marT="38177" marB="38177" anchor="ctr">
                    <a:solidFill>
                      <a:schemeClr val="accent5"/>
                    </a:solidFill>
                  </a:tcPr>
                </a:tc>
                <a:tc>
                  <a:txBody>
                    <a:bodyPr/>
                    <a:lstStyle/>
                    <a:p>
                      <a:pPr algn="ctr"/>
                      <a:r>
                        <a:rPr lang="en-US" sz="1100" dirty="0"/>
                        <a:t>1</a:t>
                      </a:r>
                    </a:p>
                  </a:txBody>
                  <a:tcPr marL="76354" marR="76354" marT="38177" marB="38177" anchor="ctr">
                    <a:solidFill>
                      <a:schemeClr val="accent5"/>
                    </a:solidFill>
                  </a:tcPr>
                </a:tc>
                <a:extLst>
                  <a:ext uri="{0D108BD9-81ED-4DB2-BD59-A6C34878D82A}">
                    <a16:rowId xmlns:a16="http://schemas.microsoft.com/office/drawing/2014/main" val="3900738829"/>
                  </a:ext>
                </a:extLst>
              </a:tr>
              <a:tr h="309657">
                <a:tc>
                  <a:txBody>
                    <a:bodyPr/>
                    <a:lstStyle/>
                    <a:p>
                      <a:pPr algn="ctr"/>
                      <a:r>
                        <a:rPr lang="en-US" sz="1100" dirty="0"/>
                        <a:t>orange</a:t>
                      </a:r>
                    </a:p>
                  </a:txBody>
                  <a:tcPr marL="76354" marR="76354" marT="38177" marB="38177" anchor="ctr">
                    <a:solidFill>
                      <a:schemeClr val="accent4"/>
                    </a:solidFill>
                  </a:tcPr>
                </a:tc>
                <a:tc>
                  <a:txBody>
                    <a:bodyPr/>
                    <a:lstStyle/>
                    <a:p>
                      <a:pPr algn="ctr"/>
                      <a:r>
                        <a:rPr lang="en-US" sz="1100" dirty="0"/>
                        <a:t>king</a:t>
                      </a:r>
                    </a:p>
                  </a:txBody>
                  <a:tcPr marL="76354" marR="76354" marT="38177" marB="38177" anchor="ctr">
                    <a:solidFill>
                      <a:schemeClr val="accent4"/>
                    </a:solidFill>
                  </a:tcPr>
                </a:tc>
                <a:tc>
                  <a:txBody>
                    <a:bodyPr/>
                    <a:lstStyle/>
                    <a:p>
                      <a:pPr algn="ctr"/>
                      <a:r>
                        <a:rPr lang="en-US" sz="1100" dirty="0"/>
                        <a:t>0</a:t>
                      </a:r>
                    </a:p>
                  </a:txBody>
                  <a:tcPr marL="76354" marR="76354" marT="38177" marB="38177" anchor="ctr">
                    <a:solidFill>
                      <a:schemeClr val="accent4"/>
                    </a:solidFill>
                  </a:tcPr>
                </a:tc>
                <a:extLst>
                  <a:ext uri="{0D108BD9-81ED-4DB2-BD59-A6C34878D82A}">
                    <a16:rowId xmlns:a16="http://schemas.microsoft.com/office/drawing/2014/main" val="3301276166"/>
                  </a:ext>
                </a:extLst>
              </a:tr>
              <a:tr h="309657">
                <a:tc>
                  <a:txBody>
                    <a:bodyPr/>
                    <a:lstStyle/>
                    <a:p>
                      <a:pPr algn="ctr"/>
                      <a:r>
                        <a:rPr lang="en-US" sz="1100" dirty="0"/>
                        <a:t>orange </a:t>
                      </a:r>
                    </a:p>
                  </a:txBody>
                  <a:tcPr marL="76354" marR="76354" marT="38177" marB="38177" anchor="ctr">
                    <a:solidFill>
                      <a:schemeClr val="accent4"/>
                    </a:solidFill>
                  </a:tcPr>
                </a:tc>
                <a:tc>
                  <a:txBody>
                    <a:bodyPr/>
                    <a:lstStyle/>
                    <a:p>
                      <a:pPr algn="ctr"/>
                      <a:r>
                        <a:rPr lang="en-US" sz="1100" dirty="0"/>
                        <a:t>the</a:t>
                      </a:r>
                    </a:p>
                  </a:txBody>
                  <a:tcPr marL="76354" marR="76354" marT="38177" marB="38177" anchor="ctr">
                    <a:solidFill>
                      <a:schemeClr val="accent4"/>
                    </a:solidFill>
                  </a:tcPr>
                </a:tc>
                <a:tc>
                  <a:txBody>
                    <a:bodyPr/>
                    <a:lstStyle/>
                    <a:p>
                      <a:pPr algn="ctr"/>
                      <a:r>
                        <a:rPr lang="en-US" sz="1100" dirty="0"/>
                        <a:t>0</a:t>
                      </a:r>
                    </a:p>
                  </a:txBody>
                  <a:tcPr marL="76354" marR="76354" marT="38177" marB="38177" anchor="ctr">
                    <a:solidFill>
                      <a:schemeClr val="accent4"/>
                    </a:solidFill>
                  </a:tcPr>
                </a:tc>
                <a:extLst>
                  <a:ext uri="{0D108BD9-81ED-4DB2-BD59-A6C34878D82A}">
                    <a16:rowId xmlns:a16="http://schemas.microsoft.com/office/drawing/2014/main" val="620452131"/>
                  </a:ext>
                </a:extLst>
              </a:tr>
              <a:tr h="309657">
                <a:tc>
                  <a:txBody>
                    <a:bodyPr/>
                    <a:lstStyle/>
                    <a:p>
                      <a:pPr algn="ctr"/>
                      <a:r>
                        <a:rPr lang="en-US" sz="1100" dirty="0"/>
                        <a:t>orange</a:t>
                      </a:r>
                    </a:p>
                  </a:txBody>
                  <a:tcPr marL="76354" marR="76354" marT="38177" marB="38177" anchor="ctr">
                    <a:solidFill>
                      <a:schemeClr val="accent4"/>
                    </a:solidFill>
                  </a:tcPr>
                </a:tc>
                <a:tc>
                  <a:txBody>
                    <a:bodyPr/>
                    <a:lstStyle/>
                    <a:p>
                      <a:pPr algn="ctr"/>
                      <a:r>
                        <a:rPr lang="en-US" sz="1100" dirty="0"/>
                        <a:t>of</a:t>
                      </a:r>
                    </a:p>
                  </a:txBody>
                  <a:tcPr marL="76354" marR="76354" marT="38177" marB="38177" anchor="ctr">
                    <a:solidFill>
                      <a:schemeClr val="accent4"/>
                    </a:solidFill>
                  </a:tcPr>
                </a:tc>
                <a:tc>
                  <a:txBody>
                    <a:bodyPr/>
                    <a:lstStyle/>
                    <a:p>
                      <a:pPr algn="ctr"/>
                      <a:r>
                        <a:rPr lang="en-US" sz="1100" dirty="0"/>
                        <a:t>0</a:t>
                      </a:r>
                    </a:p>
                  </a:txBody>
                  <a:tcPr marL="76354" marR="76354" marT="38177" marB="38177" anchor="ctr">
                    <a:solidFill>
                      <a:schemeClr val="accent4"/>
                    </a:solidFill>
                  </a:tcPr>
                </a:tc>
                <a:extLst>
                  <a:ext uri="{0D108BD9-81ED-4DB2-BD59-A6C34878D82A}">
                    <a16:rowId xmlns:a16="http://schemas.microsoft.com/office/drawing/2014/main" val="282995353"/>
                  </a:ext>
                </a:extLst>
              </a:tr>
              <a:tr h="309657">
                <a:tc>
                  <a:txBody>
                    <a:bodyPr/>
                    <a:lstStyle/>
                    <a:p>
                      <a:pPr algn="ctr"/>
                      <a:r>
                        <a:rPr lang="en-US" sz="1100" dirty="0"/>
                        <a:t>orange</a:t>
                      </a:r>
                    </a:p>
                  </a:txBody>
                  <a:tcPr marL="76354" marR="76354" marT="38177" marB="38177" anchor="ctr">
                    <a:solidFill>
                      <a:schemeClr val="accent4"/>
                    </a:solidFill>
                  </a:tcPr>
                </a:tc>
                <a:tc>
                  <a:txBody>
                    <a:bodyPr/>
                    <a:lstStyle/>
                    <a:p>
                      <a:pPr algn="ctr"/>
                      <a:r>
                        <a:rPr lang="en-US" sz="1100" dirty="0"/>
                        <a:t>book</a:t>
                      </a:r>
                    </a:p>
                  </a:txBody>
                  <a:tcPr marL="76354" marR="76354" marT="38177" marB="38177" anchor="ctr">
                    <a:solidFill>
                      <a:schemeClr val="accent4"/>
                    </a:solidFill>
                  </a:tcPr>
                </a:tc>
                <a:tc>
                  <a:txBody>
                    <a:bodyPr/>
                    <a:lstStyle/>
                    <a:p>
                      <a:pPr algn="ctr"/>
                      <a:r>
                        <a:rPr lang="en-US" sz="1100" dirty="0"/>
                        <a:t>0</a:t>
                      </a:r>
                    </a:p>
                  </a:txBody>
                  <a:tcPr marL="76354" marR="76354" marT="38177" marB="38177" anchor="ctr">
                    <a:solidFill>
                      <a:schemeClr val="accent4"/>
                    </a:solidFill>
                  </a:tcPr>
                </a:tc>
                <a:extLst>
                  <a:ext uri="{0D108BD9-81ED-4DB2-BD59-A6C34878D82A}">
                    <a16:rowId xmlns:a16="http://schemas.microsoft.com/office/drawing/2014/main" val="505319486"/>
                  </a:ext>
                </a:extLst>
              </a:tr>
            </a:tbl>
          </a:graphicData>
        </a:graphic>
      </p:graphicFrame>
      <p:sp>
        <p:nvSpPr>
          <p:cNvPr id="11" name="TextBox 10">
            <a:extLst>
              <a:ext uri="{FF2B5EF4-FFF2-40B4-BE49-F238E27FC236}">
                <a16:creationId xmlns:a16="http://schemas.microsoft.com/office/drawing/2014/main" id="{EBFA3D42-ECE2-DE45-9143-75A6B44B5FC1}"/>
              </a:ext>
            </a:extLst>
          </p:cNvPr>
          <p:cNvSpPr txBox="1"/>
          <p:nvPr/>
        </p:nvSpPr>
        <p:spPr>
          <a:xfrm>
            <a:off x="4438435" y="1507171"/>
            <a:ext cx="2533899" cy="369332"/>
          </a:xfrm>
          <a:prstGeom prst="rect">
            <a:avLst/>
          </a:prstGeom>
          <a:noFill/>
        </p:spPr>
        <p:txBody>
          <a:bodyPr wrap="none" rtlCol="0">
            <a:spAutoFit/>
          </a:bodyPr>
          <a:lstStyle/>
          <a:p>
            <a:r>
              <a:rPr lang="en-US" dirty="0"/>
              <a:t>Instead of using </a:t>
            </a:r>
            <a:r>
              <a:rPr lang="en-US" dirty="0" err="1"/>
              <a:t>softmax</a:t>
            </a:r>
            <a:r>
              <a:rPr lang="en-US" dirty="0"/>
              <a:t>:</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42E7DDC-BABF-874B-B65E-350D2A81A613}"/>
                  </a:ext>
                </a:extLst>
              </p:cNvPr>
              <p:cNvSpPr txBox="1"/>
              <p:nvPr/>
            </p:nvSpPr>
            <p:spPr>
              <a:xfrm>
                <a:off x="7309651" y="1403713"/>
                <a:ext cx="3048463" cy="57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e>
                          <m:r>
                            <a:rPr lang="en-US" sz="1600" b="0" i="1" smtClean="0">
                              <a:latin typeface="Cambria Math" panose="02040503050406030204" pitchFamily="18" charset="0"/>
                            </a:rPr>
                            <m:t>𝑐</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r>
                                <a:rPr lang="en-US" sz="1600" b="0" i="1" smtClean="0">
                                  <a:latin typeface="Cambria Math" panose="02040503050406030204" pitchFamily="18" charset="0"/>
                                </a:rPr>
                                <m:t>′</m:t>
                              </m:r>
                            </m:e>
                            <m:sub>
                              <m:r>
                                <a:rPr lang="en-US" sz="1600" b="0" i="1" smtClean="0">
                                  <a:latin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𝑒</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rPr>
                            <m:t>)</m:t>
                          </m:r>
                        </m:num>
                        <m:den>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𝑗</m:t>
                              </m:r>
                              <m:r>
                                <a:rPr lang="en-US" sz="1600" b="0" i="1" smtClean="0">
                                  <a:latin typeface="Cambria Math" panose="02040503050406030204" pitchFamily="18" charset="0"/>
                                </a:rPr>
                                <m:t>=1</m:t>
                              </m:r>
                            </m:sub>
                            <m:sup>
                              <m:r>
                                <a:rPr lang="en-US" sz="1600" b="0" i="1" smtClean="0">
                                  <a:latin typeface="Cambria Math" panose="02040503050406030204" pitchFamily="18" charset="0"/>
                                </a:rPr>
                                <m:t>10000</m:t>
                              </m:r>
                            </m:sup>
                            <m:e>
                              <m:r>
                                <m:rPr>
                                  <m:sty m:val="p"/>
                                </m:rPr>
                                <a:rPr lang="en-US" sz="1600" b="0" i="0" smtClean="0">
                                  <a:latin typeface="Cambria Math" panose="02040503050406030204" pitchFamily="18" charset="0"/>
                                </a:rPr>
                                <m:t>exp</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𝑒</m:t>
                                  </m:r>
                                  <m:r>
                                    <a:rPr lang="en-US" sz="1600" i="1">
                                      <a:latin typeface="Cambria Math" panose="02040503050406030204" pitchFamily="18" charset="0"/>
                                    </a:rPr>
                                    <m:t>′</m:t>
                                  </m:r>
                                </m:e>
                                <m:sub>
                                  <m:r>
                                    <a:rPr lang="en-US" sz="1600" b="0" i="1" smtClean="0">
                                      <a:latin typeface="Cambria Math" panose="02040503050406030204" pitchFamily="18" charset="0"/>
                                    </a:rPr>
                                    <m:t>𝑗</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rPr>
                                <m:t>)</m:t>
                              </m:r>
                            </m:e>
                          </m:nary>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e>
                        <m:sub>
                          <m:r>
                            <a:rPr lang="en-US" sz="1600" b="0" i="1" smtClean="0">
                              <a:latin typeface="Cambria Math" panose="02040503050406030204" pitchFamily="18" charset="0"/>
                            </a:rPr>
                            <m:t>𝑡</m:t>
                          </m:r>
                        </m:sub>
                      </m:sSub>
                    </m:oMath>
                  </m:oMathPara>
                </a14:m>
                <a:endParaRPr lang="en-US" sz="1600" dirty="0"/>
              </a:p>
            </p:txBody>
          </p:sp>
        </mc:Choice>
        <mc:Fallback>
          <p:sp>
            <p:nvSpPr>
              <p:cNvPr id="12" name="TextBox 11">
                <a:extLst>
                  <a:ext uri="{FF2B5EF4-FFF2-40B4-BE49-F238E27FC236}">
                    <a16:creationId xmlns:a16="http://schemas.microsoft.com/office/drawing/2014/main" id="{742E7DDC-BABF-874B-B65E-350D2A81A613}"/>
                  </a:ext>
                </a:extLst>
              </p:cNvPr>
              <p:cNvSpPr txBox="1">
                <a:spLocks noRot="1" noChangeAspect="1" noMove="1" noResize="1" noEditPoints="1" noAdjustHandles="1" noChangeArrowheads="1" noChangeShapeType="1" noTextEdit="1"/>
              </p:cNvSpPr>
              <p:nvPr/>
            </p:nvSpPr>
            <p:spPr>
              <a:xfrm>
                <a:off x="7309651" y="1403713"/>
                <a:ext cx="3048463" cy="576248"/>
              </a:xfrm>
              <a:prstGeom prst="rect">
                <a:avLst/>
              </a:prstGeom>
              <a:blipFill>
                <a:blip r:embed="rId4"/>
                <a:stretch>
                  <a:fillRect t="-21739" b="-10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26830DB-ED07-2B47-BE99-65C2711A0997}"/>
                  </a:ext>
                </a:extLst>
              </p:cNvPr>
              <p:cNvSpPr txBox="1"/>
              <p:nvPr/>
            </p:nvSpPr>
            <p:spPr>
              <a:xfrm>
                <a:off x="1263721" y="1226288"/>
                <a:ext cx="16600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p:sp>
            <p:nvSpPr>
              <p:cNvPr id="13" name="TextBox 12">
                <a:extLst>
                  <a:ext uri="{FF2B5EF4-FFF2-40B4-BE49-F238E27FC236}">
                    <a16:creationId xmlns:a16="http://schemas.microsoft.com/office/drawing/2014/main" id="{E26830DB-ED07-2B47-BE99-65C2711A0997}"/>
                  </a:ext>
                </a:extLst>
              </p:cNvPr>
              <p:cNvSpPr txBox="1">
                <a:spLocks noRot="1" noChangeAspect="1" noMove="1" noResize="1" noEditPoints="1" noAdjustHandles="1" noChangeArrowheads="1" noChangeShapeType="1" noTextEdit="1"/>
              </p:cNvSpPr>
              <p:nvPr/>
            </p:nvSpPr>
            <p:spPr>
              <a:xfrm>
                <a:off x="1263721" y="1226288"/>
                <a:ext cx="166007" cy="276999"/>
              </a:xfrm>
              <a:prstGeom prst="rect">
                <a:avLst/>
              </a:prstGeom>
              <a:blipFill>
                <a:blip r:embed="rId5"/>
                <a:stretch>
                  <a:fillRect l="-21429" r="-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E681338-FA13-2240-BA87-D56977FA372C}"/>
                  </a:ext>
                </a:extLst>
              </p:cNvPr>
              <p:cNvSpPr txBox="1"/>
              <p:nvPr/>
            </p:nvSpPr>
            <p:spPr>
              <a:xfrm>
                <a:off x="2355397" y="1226287"/>
                <a:ext cx="14991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p:sp>
            <p:nvSpPr>
              <p:cNvPr id="14" name="TextBox 13">
                <a:extLst>
                  <a:ext uri="{FF2B5EF4-FFF2-40B4-BE49-F238E27FC236}">
                    <a16:creationId xmlns:a16="http://schemas.microsoft.com/office/drawing/2014/main" id="{BE681338-FA13-2240-BA87-D56977FA372C}"/>
                  </a:ext>
                </a:extLst>
              </p:cNvPr>
              <p:cNvSpPr txBox="1">
                <a:spLocks noRot="1" noChangeAspect="1" noMove="1" noResize="1" noEditPoints="1" noAdjustHandles="1" noChangeArrowheads="1" noChangeShapeType="1" noTextEdit="1"/>
              </p:cNvSpPr>
              <p:nvPr/>
            </p:nvSpPr>
            <p:spPr>
              <a:xfrm>
                <a:off x="2355397" y="1226287"/>
                <a:ext cx="149913" cy="276999"/>
              </a:xfrm>
              <a:prstGeom prst="rect">
                <a:avLst/>
              </a:prstGeom>
              <a:blipFill>
                <a:blip r:embed="rId6"/>
                <a:stretch>
                  <a:fillRect l="-23077" r="-23077"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902BE3E-1784-B64A-A1AD-AB5446418B7A}"/>
                  </a:ext>
                </a:extLst>
              </p:cNvPr>
              <p:cNvSpPr txBox="1"/>
              <p:nvPr/>
            </p:nvSpPr>
            <p:spPr>
              <a:xfrm>
                <a:off x="3406840" y="1226287"/>
                <a:ext cx="18671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p:sp>
            <p:nvSpPr>
              <p:cNvPr id="15" name="TextBox 14">
                <a:extLst>
                  <a:ext uri="{FF2B5EF4-FFF2-40B4-BE49-F238E27FC236}">
                    <a16:creationId xmlns:a16="http://schemas.microsoft.com/office/drawing/2014/main" id="{E902BE3E-1784-B64A-A1AD-AB5446418B7A}"/>
                  </a:ext>
                </a:extLst>
              </p:cNvPr>
              <p:cNvSpPr txBox="1">
                <a:spLocks noRot="1" noChangeAspect="1" noMove="1" noResize="1" noEditPoints="1" noAdjustHandles="1" noChangeArrowheads="1" noChangeShapeType="1" noTextEdit="1"/>
              </p:cNvSpPr>
              <p:nvPr/>
            </p:nvSpPr>
            <p:spPr>
              <a:xfrm>
                <a:off x="3406840" y="1226287"/>
                <a:ext cx="186718" cy="276999"/>
              </a:xfrm>
              <a:prstGeom prst="rect">
                <a:avLst/>
              </a:prstGeom>
              <a:blipFill>
                <a:blip r:embed="rId7"/>
                <a:stretch>
                  <a:fillRect l="-25000" r="-25000" b="-2727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78A458F-EC82-7B4A-97E1-8B94CE558223}"/>
              </a:ext>
            </a:extLst>
          </p:cNvPr>
          <p:cNvSpPr txBox="1"/>
          <p:nvPr/>
        </p:nvSpPr>
        <p:spPr>
          <a:xfrm>
            <a:off x="4438435" y="2310584"/>
            <a:ext cx="2839239" cy="369332"/>
          </a:xfrm>
          <a:prstGeom prst="rect">
            <a:avLst/>
          </a:prstGeom>
          <a:noFill/>
        </p:spPr>
        <p:txBody>
          <a:bodyPr wrap="none" rtlCol="0">
            <a:spAutoFit/>
          </a:bodyPr>
          <a:lstStyle/>
          <a:p>
            <a:r>
              <a:rPr lang="en-US" dirty="0"/>
              <a:t>Use logistic regression (like):</a:t>
            </a:r>
          </a:p>
        </p:txBody>
      </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03CEF885-A1CC-F84F-BFC0-6CAE2132DF70}"/>
                  </a:ext>
                </a:extLst>
              </p:cNvPr>
              <p:cNvSpPr/>
              <p:nvPr/>
            </p:nvSpPr>
            <p:spPr>
              <a:xfrm>
                <a:off x="7309651" y="2325973"/>
                <a:ext cx="2488502"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m:t>
                      </m:r>
                      <m:d>
                        <m:dPr>
                          <m:ctrlPr>
                            <a:rPr lang="en-US" sz="1600" i="1">
                              <a:latin typeface="Cambria Math" panose="02040503050406030204" pitchFamily="18" charset="0"/>
                            </a:rPr>
                          </m:ctrlPr>
                        </m:dPr>
                        <m:e>
                          <m:r>
                            <a:rPr lang="en-US" sz="1600" b="0" i="1" smtClean="0">
                              <a:latin typeface="Cambria Math" panose="02040503050406030204" pitchFamily="18" charset="0"/>
                            </a:rPr>
                            <m:t>𝑦</m:t>
                          </m:r>
                          <m:r>
                            <a:rPr lang="en-US" sz="1600" b="0" i="1" smtClean="0">
                              <a:latin typeface="Cambria Math" panose="02040503050406030204" pitchFamily="18" charset="0"/>
                            </a:rPr>
                            <m:t>=1</m:t>
                          </m:r>
                        </m:e>
                        <m:e>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i="1">
                          <a:latin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𝑒</m:t>
                          </m:r>
                          <m:r>
                            <a:rPr lang="en-US" sz="1600" i="1">
                              <a:latin typeface="Cambria Math" panose="02040503050406030204" pitchFamily="18" charset="0"/>
                            </a:rPr>
                            <m:t>′</m:t>
                          </m:r>
                        </m:e>
                        <m:sub>
                          <m:r>
                            <a:rPr lang="en-US" sz="1600" i="1">
                              <a:latin typeface="Cambria Math" panose="02040503050406030204" pitchFamily="18" charset="0"/>
                            </a:rPr>
                            <m:t>𝑡</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17" name="Rectangle 16">
                <a:extLst>
                  <a:ext uri="{FF2B5EF4-FFF2-40B4-BE49-F238E27FC236}">
                    <a16:creationId xmlns:a16="http://schemas.microsoft.com/office/drawing/2014/main" id="{03CEF885-A1CC-F84F-BFC0-6CAE2132DF70}"/>
                  </a:ext>
                </a:extLst>
              </p:cNvPr>
              <p:cNvSpPr>
                <a:spLocks noRot="1" noChangeAspect="1" noMove="1" noResize="1" noEditPoints="1" noAdjustHandles="1" noChangeArrowheads="1" noChangeShapeType="1" noTextEdit="1"/>
              </p:cNvSpPr>
              <p:nvPr/>
            </p:nvSpPr>
            <p:spPr>
              <a:xfrm>
                <a:off x="7309651" y="2325973"/>
                <a:ext cx="2488502" cy="338554"/>
              </a:xfrm>
              <a:prstGeom prst="rect">
                <a:avLst/>
              </a:prstGeom>
              <a:blipFill>
                <a:blip r:embed="rId8"/>
                <a:stretch>
                  <a:fillRect b="-10714"/>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5E0AAA3E-C180-0A43-89DC-5165F7022747}"/>
              </a:ext>
            </a:extLst>
          </p:cNvPr>
          <p:cNvGrpSpPr/>
          <p:nvPr/>
        </p:nvGrpSpPr>
        <p:grpSpPr>
          <a:xfrm>
            <a:off x="1674477" y="3976192"/>
            <a:ext cx="2951360" cy="288640"/>
            <a:chOff x="2347309" y="4846105"/>
            <a:chExt cx="2951360" cy="28864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104DFFE-81B1-EE4C-B8AE-D5467989A0AF}"/>
                    </a:ext>
                  </a:extLst>
                </p:cNvPr>
                <p:cNvSpPr txBox="1"/>
                <p:nvPr/>
              </p:nvSpPr>
              <p:spPr>
                <a:xfrm>
                  <a:off x="2347309" y="4868518"/>
                  <a:ext cx="719620" cy="26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𝑜𝑟𝑎𝑛𝑔𝑒</m:t>
                            </m:r>
                          </m:sub>
                        </m:sSub>
                      </m:oMath>
                    </m:oMathPara>
                  </a14:m>
                  <a:endParaRPr lang="en-US" sz="1600" dirty="0"/>
                </a:p>
              </p:txBody>
            </p:sp>
          </mc:Choice>
          <mc:Fallback xmlns="">
            <p:sp>
              <p:nvSpPr>
                <p:cNvPr id="16" name="TextBox 15">
                  <a:extLst>
                    <a:ext uri="{FF2B5EF4-FFF2-40B4-BE49-F238E27FC236}">
                      <a16:creationId xmlns:a16="http://schemas.microsoft.com/office/drawing/2014/main" id="{12D7AE51-340A-3445-8BD0-CC5B97FAF153}"/>
                    </a:ext>
                  </a:extLst>
                </p:cNvPr>
                <p:cNvSpPr txBox="1">
                  <a:spLocks noRot="1" noChangeAspect="1" noMove="1" noResize="1" noEditPoints="1" noAdjustHandles="1" noChangeArrowheads="1" noChangeShapeType="1" noTextEdit="1"/>
                </p:cNvSpPr>
                <p:nvPr/>
              </p:nvSpPr>
              <p:spPr>
                <a:xfrm>
                  <a:off x="2347309" y="4868518"/>
                  <a:ext cx="719620" cy="266227"/>
                </a:xfrm>
                <a:prstGeom prst="rect">
                  <a:avLst/>
                </a:prstGeom>
                <a:blipFill>
                  <a:blip r:embed="rId9"/>
                  <a:stretch>
                    <a:fillRect l="-7018" r="-1754"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0C94A17-4AB5-6846-AC55-04B566D7C75B}"/>
                    </a:ext>
                  </a:extLst>
                </p:cNvPr>
                <p:cNvSpPr txBox="1"/>
                <p:nvPr/>
              </p:nvSpPr>
              <p:spPr>
                <a:xfrm>
                  <a:off x="3405224" y="4868517"/>
                  <a:ext cx="855875" cy="26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𝐸</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𝑜𝑟𝑎𝑛𝑔𝑒</m:t>
                            </m:r>
                          </m:sub>
                        </m:sSub>
                      </m:oMath>
                    </m:oMathPara>
                  </a14:m>
                  <a:endParaRPr lang="en-US" sz="1600" dirty="0"/>
                </a:p>
              </p:txBody>
            </p:sp>
          </mc:Choice>
          <mc:Fallback xmlns="">
            <p:sp>
              <p:nvSpPr>
                <p:cNvPr id="17" name="TextBox 16">
                  <a:extLst>
                    <a:ext uri="{FF2B5EF4-FFF2-40B4-BE49-F238E27FC236}">
                      <a16:creationId xmlns:a16="http://schemas.microsoft.com/office/drawing/2014/main" id="{F1D588B9-0EB0-1344-B7FD-875B99BF5732}"/>
                    </a:ext>
                  </a:extLst>
                </p:cNvPr>
                <p:cNvSpPr txBox="1">
                  <a:spLocks noRot="1" noChangeAspect="1" noMove="1" noResize="1" noEditPoints="1" noAdjustHandles="1" noChangeArrowheads="1" noChangeShapeType="1" noTextEdit="1"/>
                </p:cNvSpPr>
                <p:nvPr/>
              </p:nvSpPr>
              <p:spPr>
                <a:xfrm>
                  <a:off x="3405224" y="4868517"/>
                  <a:ext cx="855875" cy="266227"/>
                </a:xfrm>
                <a:prstGeom prst="rect">
                  <a:avLst/>
                </a:prstGeom>
                <a:blipFill>
                  <a:blip r:embed="rId10"/>
                  <a:stretch>
                    <a:fillRect l="-4412" r="-1471"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1588CAD-C5F4-6E48-A24A-3B7E30884AD4}"/>
                    </a:ext>
                  </a:extLst>
                </p:cNvPr>
                <p:cNvSpPr txBox="1"/>
                <p:nvPr/>
              </p:nvSpPr>
              <p:spPr>
                <a:xfrm>
                  <a:off x="4605531" y="4846105"/>
                  <a:ext cx="693138" cy="26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𝑜𝑟𝑎𝑛𝑔𝑒</m:t>
                            </m:r>
                          </m:sub>
                        </m:sSub>
                      </m:oMath>
                    </m:oMathPara>
                  </a14:m>
                  <a:endParaRPr lang="en-US" sz="1600" dirty="0"/>
                </a:p>
              </p:txBody>
            </p:sp>
          </mc:Choice>
          <mc:Fallback xmlns="">
            <p:sp>
              <p:nvSpPr>
                <p:cNvPr id="18" name="TextBox 17">
                  <a:extLst>
                    <a:ext uri="{FF2B5EF4-FFF2-40B4-BE49-F238E27FC236}">
                      <a16:creationId xmlns:a16="http://schemas.microsoft.com/office/drawing/2014/main" id="{EE4FA3AA-8E9B-2A46-829D-6ABBD3AAAA26}"/>
                    </a:ext>
                  </a:extLst>
                </p:cNvPr>
                <p:cNvSpPr txBox="1">
                  <a:spLocks noRot="1" noChangeAspect="1" noMove="1" noResize="1" noEditPoints="1" noAdjustHandles="1" noChangeArrowheads="1" noChangeShapeType="1" noTextEdit="1"/>
                </p:cNvSpPr>
                <p:nvPr/>
              </p:nvSpPr>
              <p:spPr>
                <a:xfrm>
                  <a:off x="4605531" y="4846105"/>
                  <a:ext cx="693138" cy="266227"/>
                </a:xfrm>
                <a:prstGeom prst="rect">
                  <a:avLst/>
                </a:prstGeom>
                <a:blipFill>
                  <a:blip r:embed="rId11"/>
                  <a:stretch>
                    <a:fillRect l="-3571" r="-1786" b="-14286"/>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8368428-B1C8-0D41-94B1-542B80B35088}"/>
                </a:ext>
              </a:extLst>
            </p:cNvPr>
            <p:cNvCxnSpPr>
              <a:cxnSpLocks/>
            </p:cNvCxnSpPr>
            <p:nvPr/>
          </p:nvCxnSpPr>
          <p:spPr>
            <a:xfrm>
              <a:off x="3066929" y="5000695"/>
              <a:ext cx="2775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6D9D04-78E8-E14D-94CA-BF7FA8AD90E4}"/>
                </a:ext>
              </a:extLst>
            </p:cNvPr>
            <p:cNvCxnSpPr>
              <a:cxnSpLocks/>
            </p:cNvCxnSpPr>
            <p:nvPr/>
          </p:nvCxnSpPr>
          <p:spPr>
            <a:xfrm>
              <a:off x="4261099" y="5004409"/>
              <a:ext cx="2654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CB3878F-0EE6-BE48-8DEB-9CA61BA8DE8C}"/>
              </a:ext>
            </a:extLst>
          </p:cNvPr>
          <p:cNvGrpSpPr/>
          <p:nvPr/>
        </p:nvGrpSpPr>
        <p:grpSpPr>
          <a:xfrm>
            <a:off x="4187780" y="4717362"/>
            <a:ext cx="252226" cy="885327"/>
            <a:chOff x="11353800" y="2107975"/>
            <a:chExt cx="142185" cy="499077"/>
          </a:xfrm>
        </p:grpSpPr>
        <p:sp>
          <p:nvSpPr>
            <p:cNvPr id="26" name="Rounded Rectangle 25">
              <a:extLst>
                <a:ext uri="{FF2B5EF4-FFF2-40B4-BE49-F238E27FC236}">
                  <a16:creationId xmlns:a16="http://schemas.microsoft.com/office/drawing/2014/main" id="{5592BC9D-C38A-B643-8BC8-4E6AE668FC8A}"/>
                </a:ext>
              </a:extLst>
            </p:cNvPr>
            <p:cNvSpPr/>
            <p:nvPr/>
          </p:nvSpPr>
          <p:spPr>
            <a:xfrm>
              <a:off x="11353800" y="2107975"/>
              <a:ext cx="142185" cy="49907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1ADA14F-EC54-D843-A918-CA18E59CD984}"/>
                </a:ext>
              </a:extLst>
            </p:cNvPr>
            <p:cNvSpPr/>
            <p:nvPr/>
          </p:nvSpPr>
          <p:spPr>
            <a:xfrm flipV="1">
              <a:off x="11379610" y="2258696"/>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E823E55-2859-3B48-969B-4E5A98CDCC31}"/>
                </a:ext>
              </a:extLst>
            </p:cNvPr>
            <p:cNvSpPr/>
            <p:nvPr/>
          </p:nvSpPr>
          <p:spPr>
            <a:xfrm flipV="1">
              <a:off x="11381341" y="236966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B07D12D-91AA-9546-82B5-D17476C04D9C}"/>
                </a:ext>
              </a:extLst>
            </p:cNvPr>
            <p:cNvSpPr/>
            <p:nvPr/>
          </p:nvSpPr>
          <p:spPr>
            <a:xfrm flipV="1">
              <a:off x="11379757" y="2482024"/>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FEFB662-7BBA-DA45-B5C2-7ADF2255207A}"/>
                </a:ext>
              </a:extLst>
            </p:cNvPr>
            <p:cNvSpPr/>
            <p:nvPr/>
          </p:nvSpPr>
          <p:spPr>
            <a:xfrm flipV="1">
              <a:off x="11377295" y="2144959"/>
              <a:ext cx="87535" cy="875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BE3607D-D61F-554E-9370-3269D8FB01D3}"/>
              </a:ext>
            </a:extLst>
          </p:cNvPr>
          <p:cNvGrpSpPr/>
          <p:nvPr/>
        </p:nvGrpSpPr>
        <p:grpSpPr>
          <a:xfrm>
            <a:off x="4493136" y="4297790"/>
            <a:ext cx="2499744" cy="2058560"/>
            <a:chOff x="4425739" y="2460364"/>
            <a:chExt cx="2499744" cy="2058560"/>
          </a:xfrm>
        </p:grpSpPr>
        <p:sp>
          <p:nvSpPr>
            <p:cNvPr id="32" name="Oval 31">
              <a:extLst>
                <a:ext uri="{FF2B5EF4-FFF2-40B4-BE49-F238E27FC236}">
                  <a16:creationId xmlns:a16="http://schemas.microsoft.com/office/drawing/2014/main" id="{3F4099E1-517E-0541-B034-A2A1C60FE59C}"/>
                </a:ext>
              </a:extLst>
            </p:cNvPr>
            <p:cNvSpPr/>
            <p:nvPr/>
          </p:nvSpPr>
          <p:spPr>
            <a:xfrm flipV="1">
              <a:off x="5989632" y="2857567"/>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5B06B75B-9792-8943-BEA1-76BAD87A54C1}"/>
                </a:ext>
              </a:extLst>
            </p:cNvPr>
            <p:cNvSpPr/>
            <p:nvPr/>
          </p:nvSpPr>
          <p:spPr>
            <a:xfrm flipV="1">
              <a:off x="5989633" y="3224944"/>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1958A8A-D737-F24C-8AFF-02414BEA5BDA}"/>
                </a:ext>
              </a:extLst>
            </p:cNvPr>
            <p:cNvSpPr/>
            <p:nvPr/>
          </p:nvSpPr>
          <p:spPr>
            <a:xfrm flipV="1">
              <a:off x="5989633" y="3565305"/>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B862EA-9C34-2848-89C5-2E17330E64BC}"/>
                </a:ext>
              </a:extLst>
            </p:cNvPr>
            <p:cNvSpPr/>
            <p:nvPr/>
          </p:nvSpPr>
          <p:spPr>
            <a:xfrm flipV="1">
              <a:off x="5989633" y="2460364"/>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CE7C2E-3E08-7645-8686-3C14F46E3079}"/>
                </a:ext>
              </a:extLst>
            </p:cNvPr>
            <p:cNvSpPr/>
            <p:nvPr/>
          </p:nvSpPr>
          <p:spPr>
            <a:xfrm flipV="1">
              <a:off x="5989633" y="3914769"/>
              <a:ext cx="155281" cy="1552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17A964F-7EC2-6344-B5EA-B4D3556CE38F}"/>
                </a:ext>
              </a:extLst>
            </p:cNvPr>
            <p:cNvSpPr txBox="1"/>
            <p:nvPr/>
          </p:nvSpPr>
          <p:spPr>
            <a:xfrm>
              <a:off x="5131722" y="4211147"/>
              <a:ext cx="1793761" cy="307777"/>
            </a:xfrm>
            <a:prstGeom prst="rect">
              <a:avLst/>
            </a:prstGeom>
            <a:noFill/>
          </p:spPr>
          <p:txBody>
            <a:bodyPr wrap="none" rtlCol="0">
              <a:spAutoFit/>
            </a:bodyPr>
            <a:lstStyle/>
            <a:p>
              <a:r>
                <a:rPr lang="en-US" sz="1400" i="1" dirty="0"/>
                <a:t>k</a:t>
              </a:r>
              <a:r>
                <a:rPr lang="en-US" sz="1400" dirty="0"/>
                <a:t>+1 logistic regression</a:t>
              </a:r>
            </a:p>
          </p:txBody>
        </p:sp>
        <p:cxnSp>
          <p:nvCxnSpPr>
            <p:cNvPr id="39" name="Straight Arrow Connector 38">
              <a:extLst>
                <a:ext uri="{FF2B5EF4-FFF2-40B4-BE49-F238E27FC236}">
                  <a16:creationId xmlns:a16="http://schemas.microsoft.com/office/drawing/2014/main" id="{52753F34-0D3F-EC42-B66C-D2334BF5189C}"/>
                </a:ext>
              </a:extLst>
            </p:cNvPr>
            <p:cNvCxnSpPr>
              <a:cxnSpLocks/>
            </p:cNvCxnSpPr>
            <p:nvPr/>
          </p:nvCxnSpPr>
          <p:spPr>
            <a:xfrm flipV="1">
              <a:off x="4425739" y="2538004"/>
              <a:ext cx="1472891" cy="419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0CC8DC2-BF7B-E64A-87F8-2E1E3C6DD531}"/>
                </a:ext>
              </a:extLst>
            </p:cNvPr>
            <p:cNvCxnSpPr>
              <a:cxnSpLocks/>
            </p:cNvCxnSpPr>
            <p:nvPr/>
          </p:nvCxnSpPr>
          <p:spPr>
            <a:xfrm flipV="1">
              <a:off x="4425739" y="2956421"/>
              <a:ext cx="1472891" cy="178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BB307AE-8216-7046-BC42-C7CF1C1B6A01}"/>
                </a:ext>
              </a:extLst>
            </p:cNvPr>
            <p:cNvCxnSpPr>
              <a:cxnSpLocks/>
            </p:cNvCxnSpPr>
            <p:nvPr/>
          </p:nvCxnSpPr>
          <p:spPr>
            <a:xfrm>
              <a:off x="4432628" y="3516445"/>
              <a:ext cx="1466002" cy="126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21A79E6-C578-C64E-A56B-6DC84523FAAC}"/>
                </a:ext>
              </a:extLst>
            </p:cNvPr>
            <p:cNvCxnSpPr>
              <a:cxnSpLocks/>
            </p:cNvCxnSpPr>
            <p:nvPr/>
          </p:nvCxnSpPr>
          <p:spPr>
            <a:xfrm>
              <a:off x="4433508" y="3709283"/>
              <a:ext cx="1465122" cy="257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4C6E90AE-2015-2847-9209-7D64B893035E}"/>
              </a:ext>
            </a:extLst>
          </p:cNvPr>
          <p:cNvCxnSpPr>
            <a:cxnSpLocks/>
          </p:cNvCxnSpPr>
          <p:nvPr/>
        </p:nvCxnSpPr>
        <p:spPr>
          <a:xfrm>
            <a:off x="4500025" y="5122518"/>
            <a:ext cx="1466002" cy="17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C1C84E3F-81D8-AF4F-8D76-284E5B398E55}"/>
                  </a:ext>
                </a:extLst>
              </p:cNvPr>
              <p:cNvSpPr/>
              <p:nvPr/>
            </p:nvSpPr>
            <p:spPr>
              <a:xfrm>
                <a:off x="6212310" y="4231411"/>
                <a:ext cx="1427057" cy="2769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b>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𝑗𝑢𝑖𝑐𝑒</m:t>
                      </m:r>
                      <m:r>
                        <a:rPr lang="en-US" sz="1200" b="0" i="1" smtClean="0">
                          <a:latin typeface="Cambria Math" panose="02040503050406030204" pitchFamily="18" charset="0"/>
                        </a:rPr>
                        <m:t>=1)</m:t>
                      </m:r>
                    </m:oMath>
                  </m:oMathPara>
                </a14:m>
                <a:endParaRPr lang="en-US" sz="1200" dirty="0"/>
              </a:p>
            </p:txBody>
          </p:sp>
        </mc:Choice>
        <mc:Fallback>
          <p:sp>
            <p:nvSpPr>
              <p:cNvPr id="50" name="Rectangle 49">
                <a:extLst>
                  <a:ext uri="{FF2B5EF4-FFF2-40B4-BE49-F238E27FC236}">
                    <a16:creationId xmlns:a16="http://schemas.microsoft.com/office/drawing/2014/main" id="{C1C84E3F-81D8-AF4F-8D76-284E5B398E55}"/>
                  </a:ext>
                </a:extLst>
              </p:cNvPr>
              <p:cNvSpPr>
                <a:spLocks noRot="1" noChangeAspect="1" noMove="1" noResize="1" noEditPoints="1" noAdjustHandles="1" noChangeArrowheads="1" noChangeShapeType="1" noTextEdit="1"/>
              </p:cNvSpPr>
              <p:nvPr/>
            </p:nvSpPr>
            <p:spPr>
              <a:xfrm>
                <a:off x="6212310" y="4231411"/>
                <a:ext cx="1427057" cy="276999"/>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5246D7F5-361C-E549-8687-FE04A47E88EF}"/>
                  </a:ext>
                </a:extLst>
              </p:cNvPr>
              <p:cNvSpPr/>
              <p:nvPr/>
            </p:nvSpPr>
            <p:spPr>
              <a:xfrm>
                <a:off x="6212309" y="4639958"/>
                <a:ext cx="1407437" cy="2769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b>
                          <m:r>
                            <a:rPr lang="en-US" sz="1200" b="0" i="1" smtClean="0">
                              <a:latin typeface="Cambria Math" panose="02040503050406030204" pitchFamily="18" charset="0"/>
                            </a:rPr>
                            <m:t>2</m:t>
                          </m:r>
                        </m:sub>
                      </m:sSub>
                      <m:r>
                        <a:rPr lang="en-US" sz="1200" i="1">
                          <a:latin typeface="Cambria Math" panose="02040503050406030204" pitchFamily="18" charset="0"/>
                        </a:rPr>
                        <m:t>=</m:t>
                      </m:r>
                      <m:r>
                        <a:rPr lang="en-US" sz="1200" i="1">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𝑘𝑖𝑛𝑔</m:t>
                      </m:r>
                      <m:r>
                        <a:rPr lang="en-US" sz="1200" b="0" i="1" smtClean="0">
                          <a:latin typeface="Cambria Math" panose="02040503050406030204" pitchFamily="18" charset="0"/>
                        </a:rPr>
                        <m:t>=1)</m:t>
                      </m:r>
                    </m:oMath>
                  </m:oMathPara>
                </a14:m>
                <a:endParaRPr lang="en-US" sz="1200" dirty="0"/>
              </a:p>
            </p:txBody>
          </p:sp>
        </mc:Choice>
        <mc:Fallback>
          <p:sp>
            <p:nvSpPr>
              <p:cNvPr id="51" name="Rectangle 50">
                <a:extLst>
                  <a:ext uri="{FF2B5EF4-FFF2-40B4-BE49-F238E27FC236}">
                    <a16:creationId xmlns:a16="http://schemas.microsoft.com/office/drawing/2014/main" id="{5246D7F5-361C-E549-8687-FE04A47E88EF}"/>
                  </a:ext>
                </a:extLst>
              </p:cNvPr>
              <p:cNvSpPr>
                <a:spLocks noRot="1" noChangeAspect="1" noMove="1" noResize="1" noEditPoints="1" noAdjustHandles="1" noChangeArrowheads="1" noChangeShapeType="1" noTextEdit="1"/>
              </p:cNvSpPr>
              <p:nvPr/>
            </p:nvSpPr>
            <p:spPr>
              <a:xfrm>
                <a:off x="6212309" y="4639958"/>
                <a:ext cx="1407437" cy="276999"/>
              </a:xfrm>
              <a:prstGeom prst="rect">
                <a:avLst/>
              </a:prstGeom>
              <a:blipFill>
                <a:blip r:embed="rId13"/>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774A7CCB-306E-7C4F-B1E8-D10CA06C94DE}"/>
                  </a:ext>
                </a:extLst>
              </p:cNvPr>
              <p:cNvSpPr/>
              <p:nvPr/>
            </p:nvSpPr>
            <p:spPr>
              <a:xfrm>
                <a:off x="6212309" y="5008171"/>
                <a:ext cx="1315232" cy="2769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b>
                          <m:r>
                            <a:rPr lang="en-US" sz="1200" b="0" i="1" smtClean="0">
                              <a:latin typeface="Cambria Math" panose="02040503050406030204" pitchFamily="18" charset="0"/>
                            </a:rPr>
                            <m:t>3</m:t>
                          </m:r>
                        </m:sub>
                      </m:sSub>
                      <m:r>
                        <a:rPr lang="en-US" sz="1200" i="1">
                          <a:latin typeface="Cambria Math" panose="02040503050406030204" pitchFamily="18" charset="0"/>
                        </a:rPr>
                        <m:t>=</m:t>
                      </m:r>
                      <m:r>
                        <a:rPr lang="en-US" sz="1200" i="1">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𝑡h𝑒</m:t>
                      </m:r>
                      <m:r>
                        <a:rPr lang="en-US" sz="1200" b="0" i="1" smtClean="0">
                          <a:latin typeface="Cambria Math" panose="02040503050406030204" pitchFamily="18" charset="0"/>
                        </a:rPr>
                        <m:t>=1)</m:t>
                      </m:r>
                    </m:oMath>
                  </m:oMathPara>
                </a14:m>
                <a:endParaRPr lang="en-US" sz="1200" dirty="0"/>
              </a:p>
            </p:txBody>
          </p:sp>
        </mc:Choice>
        <mc:Fallback>
          <p:sp>
            <p:nvSpPr>
              <p:cNvPr id="52" name="Rectangle 51">
                <a:extLst>
                  <a:ext uri="{FF2B5EF4-FFF2-40B4-BE49-F238E27FC236}">
                    <a16:creationId xmlns:a16="http://schemas.microsoft.com/office/drawing/2014/main" id="{774A7CCB-306E-7C4F-B1E8-D10CA06C94DE}"/>
                  </a:ext>
                </a:extLst>
              </p:cNvPr>
              <p:cNvSpPr>
                <a:spLocks noRot="1" noChangeAspect="1" noMove="1" noResize="1" noEditPoints="1" noAdjustHandles="1" noChangeArrowheads="1" noChangeShapeType="1" noTextEdit="1"/>
              </p:cNvSpPr>
              <p:nvPr/>
            </p:nvSpPr>
            <p:spPr>
              <a:xfrm>
                <a:off x="6212309" y="5008171"/>
                <a:ext cx="1315232" cy="276999"/>
              </a:xfrm>
              <a:prstGeom prst="rect">
                <a:avLst/>
              </a:prstGeom>
              <a:blipFill>
                <a:blip r:embed="rId14"/>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147BE22E-886E-4A43-9A50-6FFFCAA738DB}"/>
                  </a:ext>
                </a:extLst>
              </p:cNvPr>
              <p:cNvSpPr/>
              <p:nvPr/>
            </p:nvSpPr>
            <p:spPr>
              <a:xfrm>
                <a:off x="6215880" y="5356783"/>
                <a:ext cx="1253613" cy="2769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b>
                          <m:r>
                            <a:rPr lang="en-US" sz="1200" b="0" i="1" smtClean="0">
                              <a:latin typeface="Cambria Math" panose="02040503050406030204" pitchFamily="18" charset="0"/>
                            </a:rPr>
                            <m:t>4</m:t>
                          </m:r>
                        </m:sub>
                      </m:sSub>
                      <m:r>
                        <a:rPr lang="en-US" sz="1200" i="1">
                          <a:latin typeface="Cambria Math" panose="02040503050406030204" pitchFamily="18" charset="0"/>
                        </a:rPr>
                        <m:t>=</m:t>
                      </m:r>
                      <m:r>
                        <a:rPr lang="en-US" sz="1200" i="1">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𝑜𝑓</m:t>
                      </m:r>
                      <m:r>
                        <a:rPr lang="en-US" sz="1200" b="0" i="1" smtClean="0">
                          <a:latin typeface="Cambria Math" panose="02040503050406030204" pitchFamily="18" charset="0"/>
                        </a:rPr>
                        <m:t>=1)</m:t>
                      </m:r>
                    </m:oMath>
                  </m:oMathPara>
                </a14:m>
                <a:endParaRPr lang="en-US" sz="1200" dirty="0"/>
              </a:p>
            </p:txBody>
          </p:sp>
        </mc:Choice>
        <mc:Fallback>
          <p:sp>
            <p:nvSpPr>
              <p:cNvPr id="53" name="Rectangle 52">
                <a:extLst>
                  <a:ext uri="{FF2B5EF4-FFF2-40B4-BE49-F238E27FC236}">
                    <a16:creationId xmlns:a16="http://schemas.microsoft.com/office/drawing/2014/main" id="{147BE22E-886E-4A43-9A50-6FFFCAA738DB}"/>
                  </a:ext>
                </a:extLst>
              </p:cNvPr>
              <p:cNvSpPr>
                <a:spLocks noRot="1" noChangeAspect="1" noMove="1" noResize="1" noEditPoints="1" noAdjustHandles="1" noChangeArrowheads="1" noChangeShapeType="1" noTextEdit="1"/>
              </p:cNvSpPr>
              <p:nvPr/>
            </p:nvSpPr>
            <p:spPr>
              <a:xfrm>
                <a:off x="6215880" y="5356783"/>
                <a:ext cx="1253613" cy="27699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D08F8550-E52F-8945-9B78-9BAB7B12804D}"/>
                  </a:ext>
                </a:extLst>
              </p:cNvPr>
              <p:cNvSpPr/>
              <p:nvPr/>
            </p:nvSpPr>
            <p:spPr>
              <a:xfrm>
                <a:off x="6212309" y="5724750"/>
                <a:ext cx="1425327" cy="2769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b>
                          <m:r>
                            <a:rPr lang="en-US" sz="1200" b="0" i="1" smtClean="0">
                              <a:latin typeface="Cambria Math" panose="02040503050406030204" pitchFamily="18" charset="0"/>
                            </a:rPr>
                            <m:t>5</m:t>
                          </m:r>
                        </m:sub>
                      </m:sSub>
                      <m:r>
                        <a:rPr lang="en-US" sz="1200" i="1">
                          <a:latin typeface="Cambria Math" panose="02040503050406030204" pitchFamily="18" charset="0"/>
                        </a:rPr>
                        <m:t>=</m:t>
                      </m:r>
                      <m:r>
                        <a:rPr lang="en-US" sz="1200" i="1">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𝑏𝑜𝑜𝑘</m:t>
                      </m:r>
                      <m:r>
                        <a:rPr lang="en-US" sz="1200" b="0" i="1" smtClean="0">
                          <a:latin typeface="Cambria Math" panose="02040503050406030204" pitchFamily="18" charset="0"/>
                        </a:rPr>
                        <m:t>=1)</m:t>
                      </m:r>
                    </m:oMath>
                  </m:oMathPara>
                </a14:m>
                <a:endParaRPr lang="en-US" sz="1200" dirty="0"/>
              </a:p>
            </p:txBody>
          </p:sp>
        </mc:Choice>
        <mc:Fallback>
          <p:sp>
            <p:nvSpPr>
              <p:cNvPr id="54" name="Rectangle 53">
                <a:extLst>
                  <a:ext uri="{FF2B5EF4-FFF2-40B4-BE49-F238E27FC236}">
                    <a16:creationId xmlns:a16="http://schemas.microsoft.com/office/drawing/2014/main" id="{D08F8550-E52F-8945-9B78-9BAB7B12804D}"/>
                  </a:ext>
                </a:extLst>
              </p:cNvPr>
              <p:cNvSpPr>
                <a:spLocks noRot="1" noChangeAspect="1" noMove="1" noResize="1" noEditPoints="1" noAdjustHandles="1" noChangeArrowheads="1" noChangeShapeType="1" noTextEdit="1"/>
              </p:cNvSpPr>
              <p:nvPr/>
            </p:nvSpPr>
            <p:spPr>
              <a:xfrm>
                <a:off x="6212309" y="5724750"/>
                <a:ext cx="1425327" cy="276999"/>
              </a:xfrm>
              <a:prstGeom prst="rect">
                <a:avLst/>
              </a:prstGeom>
              <a:blipFill>
                <a:blip r:embed="rId16"/>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981EC6C2-A29A-0648-A15B-EE1D5E7670D4}"/>
                  </a:ext>
                </a:extLst>
              </p:cNvPr>
              <p:cNvSpPr txBox="1"/>
              <p:nvPr/>
            </p:nvSpPr>
            <p:spPr>
              <a:xfrm>
                <a:off x="7885650" y="4267457"/>
                <a:ext cx="471604"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=1</m:t>
                      </m:r>
                    </m:oMath>
                  </m:oMathPara>
                </a14:m>
                <a:endParaRPr lang="en-US" dirty="0"/>
              </a:p>
            </p:txBody>
          </p:sp>
        </mc:Choice>
        <mc:Fallback>
          <p:sp>
            <p:nvSpPr>
              <p:cNvPr id="55" name="TextBox 54">
                <a:extLst>
                  <a:ext uri="{FF2B5EF4-FFF2-40B4-BE49-F238E27FC236}">
                    <a16:creationId xmlns:a16="http://schemas.microsoft.com/office/drawing/2014/main" id="{981EC6C2-A29A-0648-A15B-EE1D5E7670D4}"/>
                  </a:ext>
                </a:extLst>
              </p:cNvPr>
              <p:cNvSpPr txBox="1">
                <a:spLocks noRot="1" noChangeAspect="1" noMove="1" noResize="1" noEditPoints="1" noAdjustHandles="1" noChangeArrowheads="1" noChangeShapeType="1" noTextEdit="1"/>
              </p:cNvSpPr>
              <p:nvPr/>
            </p:nvSpPr>
            <p:spPr>
              <a:xfrm>
                <a:off x="7885650" y="4267457"/>
                <a:ext cx="471604" cy="184666"/>
              </a:xfrm>
              <a:prstGeom prst="rect">
                <a:avLst/>
              </a:prstGeom>
              <a:blipFill>
                <a:blip r:embed="rId17"/>
                <a:stretch>
                  <a:fillRect l="-7895" r="-5263"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B454835A-59D9-B04E-B974-EF01099C24A4}"/>
                  </a:ext>
                </a:extLst>
              </p:cNvPr>
              <p:cNvSpPr txBox="1"/>
              <p:nvPr/>
            </p:nvSpPr>
            <p:spPr>
              <a:xfrm>
                <a:off x="7885650" y="4665608"/>
                <a:ext cx="475195"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=0</m:t>
                      </m:r>
                    </m:oMath>
                  </m:oMathPara>
                </a14:m>
                <a:endParaRPr lang="en-US" dirty="0"/>
              </a:p>
            </p:txBody>
          </p:sp>
        </mc:Choice>
        <mc:Fallback>
          <p:sp>
            <p:nvSpPr>
              <p:cNvPr id="56" name="TextBox 55">
                <a:extLst>
                  <a:ext uri="{FF2B5EF4-FFF2-40B4-BE49-F238E27FC236}">
                    <a16:creationId xmlns:a16="http://schemas.microsoft.com/office/drawing/2014/main" id="{B454835A-59D9-B04E-B974-EF01099C24A4}"/>
                  </a:ext>
                </a:extLst>
              </p:cNvPr>
              <p:cNvSpPr txBox="1">
                <a:spLocks noRot="1" noChangeAspect="1" noMove="1" noResize="1" noEditPoints="1" noAdjustHandles="1" noChangeArrowheads="1" noChangeShapeType="1" noTextEdit="1"/>
              </p:cNvSpPr>
              <p:nvPr/>
            </p:nvSpPr>
            <p:spPr>
              <a:xfrm>
                <a:off x="7885650" y="4665608"/>
                <a:ext cx="475195" cy="184666"/>
              </a:xfrm>
              <a:prstGeom prst="rect">
                <a:avLst/>
              </a:prstGeom>
              <a:blipFill>
                <a:blip r:embed="rId18"/>
                <a:stretch>
                  <a:fillRect l="-7895" r="-5263" b="-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36197A39-AC4F-9747-904C-E4C9E3854927}"/>
                  </a:ext>
                </a:extLst>
              </p:cNvPr>
              <p:cNvSpPr txBox="1"/>
              <p:nvPr/>
            </p:nvSpPr>
            <p:spPr>
              <a:xfrm>
                <a:off x="7883854" y="5034177"/>
                <a:ext cx="475195"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=0</m:t>
                      </m:r>
                    </m:oMath>
                  </m:oMathPara>
                </a14:m>
                <a:endParaRPr lang="en-US" dirty="0"/>
              </a:p>
            </p:txBody>
          </p:sp>
        </mc:Choice>
        <mc:Fallback>
          <p:sp>
            <p:nvSpPr>
              <p:cNvPr id="57" name="TextBox 56">
                <a:extLst>
                  <a:ext uri="{FF2B5EF4-FFF2-40B4-BE49-F238E27FC236}">
                    <a16:creationId xmlns:a16="http://schemas.microsoft.com/office/drawing/2014/main" id="{36197A39-AC4F-9747-904C-E4C9E3854927}"/>
                  </a:ext>
                </a:extLst>
              </p:cNvPr>
              <p:cNvSpPr txBox="1">
                <a:spLocks noRot="1" noChangeAspect="1" noMove="1" noResize="1" noEditPoints="1" noAdjustHandles="1" noChangeArrowheads="1" noChangeShapeType="1" noTextEdit="1"/>
              </p:cNvSpPr>
              <p:nvPr/>
            </p:nvSpPr>
            <p:spPr>
              <a:xfrm>
                <a:off x="7883854" y="5034177"/>
                <a:ext cx="475195" cy="184666"/>
              </a:xfrm>
              <a:prstGeom prst="rect">
                <a:avLst/>
              </a:prstGeom>
              <a:blipFill>
                <a:blip r:embed="rId19"/>
                <a:stretch>
                  <a:fillRect l="-7895" r="-526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54AFEBEB-EE53-D24D-B910-8F8BE178E29A}"/>
                  </a:ext>
                </a:extLst>
              </p:cNvPr>
              <p:cNvSpPr txBox="1"/>
              <p:nvPr/>
            </p:nvSpPr>
            <p:spPr>
              <a:xfrm>
                <a:off x="7882059" y="5382144"/>
                <a:ext cx="468590"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4</m:t>
                          </m:r>
                        </m:sub>
                      </m:sSub>
                      <m:r>
                        <a:rPr lang="en-US" sz="1200" b="0" i="1" smtClean="0">
                          <a:latin typeface="Cambria Math" panose="02040503050406030204" pitchFamily="18" charset="0"/>
                        </a:rPr>
                        <m:t>=0</m:t>
                      </m:r>
                    </m:oMath>
                  </m:oMathPara>
                </a14:m>
                <a:endParaRPr lang="en-US" dirty="0"/>
              </a:p>
            </p:txBody>
          </p:sp>
        </mc:Choice>
        <mc:Fallback>
          <p:sp>
            <p:nvSpPr>
              <p:cNvPr id="58" name="TextBox 57">
                <a:extLst>
                  <a:ext uri="{FF2B5EF4-FFF2-40B4-BE49-F238E27FC236}">
                    <a16:creationId xmlns:a16="http://schemas.microsoft.com/office/drawing/2014/main" id="{54AFEBEB-EE53-D24D-B910-8F8BE178E29A}"/>
                  </a:ext>
                </a:extLst>
              </p:cNvPr>
              <p:cNvSpPr txBox="1">
                <a:spLocks noRot="1" noChangeAspect="1" noMove="1" noResize="1" noEditPoints="1" noAdjustHandles="1" noChangeArrowheads="1" noChangeShapeType="1" noTextEdit="1"/>
              </p:cNvSpPr>
              <p:nvPr/>
            </p:nvSpPr>
            <p:spPr>
              <a:xfrm>
                <a:off x="7882059" y="5382144"/>
                <a:ext cx="468590" cy="184666"/>
              </a:xfrm>
              <a:prstGeom prst="rect">
                <a:avLst/>
              </a:prstGeom>
              <a:blipFill>
                <a:blip r:embed="rId20"/>
                <a:stretch>
                  <a:fillRect l="-7895" r="-526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C74771AD-CEE1-9241-9BBB-C066986E3B39}"/>
                  </a:ext>
                </a:extLst>
              </p:cNvPr>
              <p:cNvSpPr txBox="1"/>
              <p:nvPr/>
            </p:nvSpPr>
            <p:spPr>
              <a:xfrm>
                <a:off x="7882059" y="5742483"/>
                <a:ext cx="475195"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5</m:t>
                          </m:r>
                        </m:sub>
                      </m:sSub>
                      <m:r>
                        <a:rPr lang="en-US" sz="1200" b="0" i="1" smtClean="0">
                          <a:latin typeface="Cambria Math" panose="02040503050406030204" pitchFamily="18" charset="0"/>
                        </a:rPr>
                        <m:t>=0</m:t>
                      </m:r>
                    </m:oMath>
                  </m:oMathPara>
                </a14:m>
                <a:endParaRPr lang="en-US" dirty="0"/>
              </a:p>
            </p:txBody>
          </p:sp>
        </mc:Choice>
        <mc:Fallback>
          <p:sp>
            <p:nvSpPr>
              <p:cNvPr id="59" name="TextBox 58">
                <a:extLst>
                  <a:ext uri="{FF2B5EF4-FFF2-40B4-BE49-F238E27FC236}">
                    <a16:creationId xmlns:a16="http://schemas.microsoft.com/office/drawing/2014/main" id="{C74771AD-CEE1-9241-9BBB-C066986E3B39}"/>
                  </a:ext>
                </a:extLst>
              </p:cNvPr>
              <p:cNvSpPr txBox="1">
                <a:spLocks noRot="1" noChangeAspect="1" noMove="1" noResize="1" noEditPoints="1" noAdjustHandles="1" noChangeArrowheads="1" noChangeShapeType="1" noTextEdit="1"/>
              </p:cNvSpPr>
              <p:nvPr/>
            </p:nvSpPr>
            <p:spPr>
              <a:xfrm>
                <a:off x="7882059" y="5742483"/>
                <a:ext cx="475195" cy="184666"/>
              </a:xfrm>
              <a:prstGeom prst="rect">
                <a:avLst/>
              </a:prstGeom>
              <a:blipFill>
                <a:blip r:embed="rId21"/>
                <a:stretch>
                  <a:fillRect l="-7895" r="-5263" b="-1875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267FABCA-BE62-7344-B5AC-AEA6E580DD61}"/>
              </a:ext>
            </a:extLst>
          </p:cNvPr>
          <p:cNvSpPr txBox="1"/>
          <p:nvPr/>
        </p:nvSpPr>
        <p:spPr>
          <a:xfrm>
            <a:off x="8690189" y="4333238"/>
            <a:ext cx="2958380" cy="584775"/>
          </a:xfrm>
          <a:prstGeom prst="rect">
            <a:avLst/>
          </a:prstGeom>
          <a:noFill/>
        </p:spPr>
        <p:txBody>
          <a:bodyPr wrap="square" rtlCol="0">
            <a:spAutoFit/>
          </a:bodyPr>
          <a:lstStyle/>
          <a:p>
            <a:r>
              <a:rPr lang="en-US" sz="1600" dirty="0"/>
              <a:t>For each training example, the k negative examples are different</a:t>
            </a:r>
          </a:p>
        </p:txBody>
      </p:sp>
      <p:sp>
        <p:nvSpPr>
          <p:cNvPr id="61" name="TextBox 60">
            <a:extLst>
              <a:ext uri="{FF2B5EF4-FFF2-40B4-BE49-F238E27FC236}">
                <a16:creationId xmlns:a16="http://schemas.microsoft.com/office/drawing/2014/main" id="{D62D61AE-F7B7-8941-B2FC-8B6945DFB715}"/>
              </a:ext>
            </a:extLst>
          </p:cNvPr>
          <p:cNvSpPr txBox="1"/>
          <p:nvPr/>
        </p:nvSpPr>
        <p:spPr>
          <a:xfrm>
            <a:off x="8690189" y="5094133"/>
            <a:ext cx="3335850" cy="338554"/>
          </a:xfrm>
          <a:prstGeom prst="rect">
            <a:avLst/>
          </a:prstGeom>
          <a:noFill/>
        </p:spPr>
        <p:txBody>
          <a:bodyPr wrap="none" rtlCol="0">
            <a:spAutoFit/>
          </a:bodyPr>
          <a:lstStyle/>
          <a:p>
            <a:r>
              <a:rPr lang="en-US" sz="1600" dirty="0"/>
              <a:t>Much faster to compute than </a:t>
            </a:r>
            <a:r>
              <a:rPr lang="en-US" sz="1600" dirty="0" err="1"/>
              <a:t>softmax</a:t>
            </a:r>
            <a:endParaRPr lang="en-US" sz="1600" dirty="0"/>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5E2BD2ED-48A3-A949-9069-AFD6C9EEC62F}"/>
                  </a:ext>
                </a:extLst>
              </p:cNvPr>
              <p:cNvSpPr txBox="1"/>
              <p:nvPr/>
            </p:nvSpPr>
            <p:spPr>
              <a:xfrm>
                <a:off x="577175" y="5228256"/>
                <a:ext cx="2168735" cy="246221"/>
              </a:xfrm>
              <a:prstGeom prst="rect">
                <a:avLst/>
              </a:prstGeom>
              <a:noFill/>
            </p:spPr>
            <p:txBody>
              <a:bodyPr wrap="none" lIns="0" tIns="0" rIns="0" bIns="0" rtlCol="0">
                <a:spAutoFit/>
              </a:bodyPr>
              <a:lstStyle/>
              <a:p>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=2~5</m:t>
                    </m:r>
                  </m:oMath>
                </a14:m>
                <a:r>
                  <a:rPr lang="en-US" sz="1600" dirty="0"/>
                  <a:t> for large dataset</a:t>
                </a:r>
              </a:p>
            </p:txBody>
          </p:sp>
        </mc:Choice>
        <mc:Fallback>
          <p:sp>
            <p:nvSpPr>
              <p:cNvPr id="62" name="TextBox 61">
                <a:extLst>
                  <a:ext uri="{FF2B5EF4-FFF2-40B4-BE49-F238E27FC236}">
                    <a16:creationId xmlns:a16="http://schemas.microsoft.com/office/drawing/2014/main" id="{5E2BD2ED-48A3-A949-9069-AFD6C9EEC62F}"/>
                  </a:ext>
                </a:extLst>
              </p:cNvPr>
              <p:cNvSpPr txBox="1">
                <a:spLocks noRot="1" noChangeAspect="1" noMove="1" noResize="1" noEditPoints="1" noAdjustHandles="1" noChangeArrowheads="1" noChangeShapeType="1" noTextEdit="1"/>
              </p:cNvSpPr>
              <p:nvPr/>
            </p:nvSpPr>
            <p:spPr>
              <a:xfrm>
                <a:off x="577175" y="5228256"/>
                <a:ext cx="2168735" cy="246221"/>
              </a:xfrm>
              <a:prstGeom prst="rect">
                <a:avLst/>
              </a:prstGeom>
              <a:blipFill>
                <a:blip r:embed="rId22"/>
                <a:stretch>
                  <a:fillRect l="-2907" t="-25000" r="-4651" b="-45000"/>
                </a:stretch>
              </a:blipFill>
            </p:spPr>
            <p:txBody>
              <a:bodyPr/>
              <a:lstStyle/>
              <a:p>
                <a:r>
                  <a:rPr lang="en-US">
                    <a:noFill/>
                  </a:rPr>
                  <a:t> </a:t>
                </a:r>
              </a:p>
            </p:txBody>
          </p:sp>
        </mc:Fallback>
      </mc:AlternateContent>
    </p:spTree>
    <p:extLst>
      <p:ext uri="{BB962C8B-B14F-4D97-AF65-F5344CB8AC3E}">
        <p14:creationId xmlns:p14="http://schemas.microsoft.com/office/powerpoint/2010/main" val="5885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linds(horizontal)">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linds(horizontal)">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blinds(horizontal)">
                                      <p:cBhvr>
                                        <p:cTn id="56" dur="500"/>
                                        <p:tgtEl>
                                          <p:spTgt spid="5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blinds(horizontal)">
                                      <p:cBhvr>
                                        <p:cTn id="59" dur="500"/>
                                        <p:tgtEl>
                                          <p:spTgt spid="5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blinds(horizontal)">
                                      <p:cBhvr>
                                        <p:cTn id="62" dur="500"/>
                                        <p:tgtEl>
                                          <p:spTgt spid="5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blinds(horizontal)">
                                      <p:cBhvr>
                                        <p:cTn id="65" dur="500"/>
                                        <p:tgtEl>
                                          <p:spTgt spid="53"/>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blinds(horizontal)">
                                      <p:cBhvr>
                                        <p:cTn id="68" dur="500"/>
                                        <p:tgtEl>
                                          <p:spTgt spid="54"/>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blinds(horizontal)">
                                      <p:cBhvr>
                                        <p:cTn id="73" dur="500"/>
                                        <p:tgtEl>
                                          <p:spTgt spid="55"/>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blinds(horizontal)">
                                      <p:cBhvr>
                                        <p:cTn id="76" dur="500"/>
                                        <p:tgtEl>
                                          <p:spTgt spid="56"/>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blinds(horizontal)">
                                      <p:cBhvr>
                                        <p:cTn id="79" dur="500"/>
                                        <p:tgtEl>
                                          <p:spTgt spid="57"/>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blinds(horizontal)">
                                      <p:cBhvr>
                                        <p:cTn id="82" dur="500"/>
                                        <p:tgtEl>
                                          <p:spTgt spid="58"/>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blinds(horizontal)">
                                      <p:cBhvr>
                                        <p:cTn id="85" dur="500"/>
                                        <p:tgtEl>
                                          <p:spTgt spid="59"/>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linds(horizontal)">
                                      <p:cBhvr>
                                        <p:cTn id="90" dur="500"/>
                                        <p:tgtEl>
                                          <p:spTgt spid="60"/>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blinds(horizontal)">
                                      <p:cBhvr>
                                        <p:cTn id="95" dur="500"/>
                                        <p:tgtEl>
                                          <p:spTgt spid="61"/>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blinds(horizontal)">
                                      <p:cBhvr>
                                        <p:cTn id="100" dur="500"/>
                                        <p:tgtEl>
                                          <p:spTgt spid="9"/>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blinds(horizontal)">
                                      <p:cBhvr>
                                        <p:cTn id="10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P spid="50" grpId="0"/>
      <p:bldP spid="51" grpId="0"/>
      <p:bldP spid="52" grpId="0"/>
      <p:bldP spid="53" grpId="0"/>
      <p:bldP spid="54" grpId="0"/>
      <p:bldP spid="55" grpId="0"/>
      <p:bldP spid="56" grpId="0"/>
      <p:bldP spid="57" grpId="0"/>
      <p:bldP spid="58" grpId="0"/>
      <p:bldP spid="59" grpId="0"/>
      <p:bldP spid="60" grpId="0"/>
      <p:bldP spid="61"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396D-8C16-5F4A-A0AF-B6A5B7DD67E5}"/>
              </a:ext>
            </a:extLst>
          </p:cNvPr>
          <p:cNvSpPr>
            <a:spLocks noGrp="1"/>
          </p:cNvSpPr>
          <p:nvPr>
            <p:ph type="title"/>
          </p:nvPr>
        </p:nvSpPr>
        <p:spPr>
          <a:xfrm>
            <a:off x="838200" y="365125"/>
            <a:ext cx="10515600" cy="970515"/>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Intuitions of negative sampling</a:t>
            </a:r>
          </a:p>
        </p:txBody>
      </p:sp>
      <p:sp>
        <p:nvSpPr>
          <p:cNvPr id="3" name="Content Placeholder 2">
            <a:extLst>
              <a:ext uri="{FF2B5EF4-FFF2-40B4-BE49-F238E27FC236}">
                <a16:creationId xmlns:a16="http://schemas.microsoft.com/office/drawing/2014/main" id="{781BE8ED-D67F-CC48-A64B-13834DD76E49}"/>
              </a:ext>
            </a:extLst>
          </p:cNvPr>
          <p:cNvSpPr>
            <a:spLocks noGrp="1"/>
          </p:cNvSpPr>
          <p:nvPr>
            <p:ph idx="1"/>
          </p:nvPr>
        </p:nvSpPr>
        <p:spPr/>
        <p:txBody>
          <a:bodyPr>
            <a:normAutofit/>
          </a:bodyPr>
          <a:lstStyle/>
          <a:p>
            <a:pPr>
              <a:buFont typeface="Wingdings" pitchFamily="2" charset="2"/>
              <a:buChar char="§"/>
            </a:pPr>
            <a:r>
              <a:rPr lang="en-US" sz="2000" dirty="0"/>
              <a:t>The learned word embeddings will contain information about word co-occurrence relationship</a:t>
            </a:r>
          </a:p>
          <a:p>
            <a:pPr>
              <a:buFont typeface="Wingdings" pitchFamily="2" charset="2"/>
              <a:buChar char="§"/>
            </a:pPr>
            <a:endParaRPr lang="en-US" sz="2000" dirty="0"/>
          </a:p>
          <a:p>
            <a:pPr>
              <a:buFont typeface="Wingdings" pitchFamily="2" charset="2"/>
              <a:buChar char="§"/>
            </a:pPr>
            <a:r>
              <a:rPr lang="en-US" sz="2000" dirty="0"/>
              <a:t>Embeddings are learned in such a way that they “know” which words tend to appear together (in a window), and which do not</a:t>
            </a:r>
          </a:p>
          <a:p>
            <a:pPr>
              <a:buFont typeface="Wingdings" pitchFamily="2" charset="2"/>
              <a:buChar char="§"/>
            </a:pPr>
            <a:endParaRPr lang="en-US" sz="2000" dirty="0"/>
          </a:p>
          <a:p>
            <a:pPr>
              <a:buFont typeface="Wingdings" pitchFamily="2" charset="2"/>
              <a:buChar char="§"/>
            </a:pPr>
            <a:r>
              <a:rPr lang="en-US" sz="2000" dirty="0"/>
              <a:t>Semantics can be described by words co-occurrence</a:t>
            </a:r>
          </a:p>
          <a:p>
            <a:pPr lvl="1">
              <a:buFont typeface="Wingdings" pitchFamily="2" charset="2"/>
              <a:buChar char="§"/>
            </a:pPr>
            <a:r>
              <a:rPr lang="en-US" sz="1600" dirty="0"/>
              <a:t>"a word is characterized by the company it keeps” – Firth</a:t>
            </a:r>
          </a:p>
          <a:p>
            <a:pPr>
              <a:buFont typeface="Wingdings" pitchFamily="2" charset="2"/>
              <a:buChar char="§"/>
            </a:pPr>
            <a:endParaRPr lang="en-US" sz="2000" dirty="0"/>
          </a:p>
          <a:p>
            <a:pPr>
              <a:buFont typeface="Wingdings" pitchFamily="2" charset="2"/>
              <a:buChar char="§"/>
            </a:pPr>
            <a:r>
              <a:rPr lang="en-US" sz="2000" dirty="0"/>
              <a:t>Limits:</a:t>
            </a:r>
          </a:p>
          <a:p>
            <a:pPr lvl="1">
              <a:buFont typeface="Wingdings" pitchFamily="2" charset="2"/>
              <a:buChar char="§"/>
            </a:pPr>
            <a:r>
              <a:rPr lang="en-US" sz="1600" dirty="0"/>
              <a:t>Hard to distinguish antonyms etc.</a:t>
            </a:r>
          </a:p>
          <a:p>
            <a:pPr>
              <a:buFont typeface="Wingdings" pitchFamily="2" charset="2"/>
              <a:buChar char="§"/>
            </a:pPr>
            <a:endParaRPr lang="en-US" sz="2000" dirty="0"/>
          </a:p>
        </p:txBody>
      </p:sp>
      <p:sp>
        <p:nvSpPr>
          <p:cNvPr id="4" name="Date Placeholder 3">
            <a:extLst>
              <a:ext uri="{FF2B5EF4-FFF2-40B4-BE49-F238E27FC236}">
                <a16:creationId xmlns:a16="http://schemas.microsoft.com/office/drawing/2014/main" id="{2347A019-B97B-D940-BF91-B0007CD33F9E}"/>
              </a:ext>
            </a:extLst>
          </p:cNvPr>
          <p:cNvSpPr>
            <a:spLocks noGrp="1"/>
          </p:cNvSpPr>
          <p:nvPr>
            <p:ph type="dt" sz="half" idx="10"/>
          </p:nvPr>
        </p:nvSpPr>
        <p:spPr/>
        <p:txBody>
          <a:bodyPr/>
          <a:lstStyle/>
          <a:p>
            <a:fld id="{B3B67BCA-97B8-CA43-90D4-9D6D92370636}" type="datetime1">
              <a:rPr lang="en-US" smtClean="0"/>
              <a:t>11/1/18</a:t>
            </a:fld>
            <a:endParaRPr lang="en-US"/>
          </a:p>
        </p:txBody>
      </p:sp>
      <p:sp>
        <p:nvSpPr>
          <p:cNvPr id="5" name="Footer Placeholder 4">
            <a:extLst>
              <a:ext uri="{FF2B5EF4-FFF2-40B4-BE49-F238E27FC236}">
                <a16:creationId xmlns:a16="http://schemas.microsoft.com/office/drawing/2014/main" id="{08E251F9-79C6-944E-872B-637289601B2A}"/>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65A9C5B1-9AEB-864C-84C7-B9B7C6CF3960}"/>
              </a:ext>
            </a:extLst>
          </p:cNvPr>
          <p:cNvSpPr>
            <a:spLocks noGrp="1"/>
          </p:cNvSpPr>
          <p:nvPr>
            <p:ph type="sldNum" sz="quarter" idx="12"/>
          </p:nvPr>
        </p:nvSpPr>
        <p:spPr/>
        <p:txBody>
          <a:bodyPr/>
          <a:lstStyle/>
          <a:p>
            <a:fld id="{C5E58D30-4ED1-5B49-9F4E-015BAF999FD1}" type="slidenum">
              <a:rPr lang="en-US" smtClean="0"/>
              <a:t>23</a:t>
            </a:fld>
            <a:endParaRPr lang="en-US"/>
          </a:p>
        </p:txBody>
      </p:sp>
      <p:pic>
        <p:nvPicPr>
          <p:cNvPr id="7" name="Picture 6">
            <a:extLst>
              <a:ext uri="{FF2B5EF4-FFF2-40B4-BE49-F238E27FC236}">
                <a16:creationId xmlns:a16="http://schemas.microsoft.com/office/drawing/2014/main" id="{C5F96CE9-0DCA-174A-9C3C-228D9FEB6B29}"/>
              </a:ext>
            </a:extLst>
          </p:cNvPr>
          <p:cNvPicPr>
            <a:picLocks noChangeAspect="1"/>
          </p:cNvPicPr>
          <p:nvPr/>
        </p:nvPicPr>
        <p:blipFill>
          <a:blip r:embed="rId2"/>
          <a:stretch>
            <a:fillRect/>
          </a:stretch>
        </p:blipFill>
        <p:spPr>
          <a:xfrm>
            <a:off x="11130461" y="150494"/>
            <a:ext cx="910525" cy="632918"/>
          </a:xfrm>
          <a:prstGeom prst="rect">
            <a:avLst/>
          </a:prstGeom>
        </p:spPr>
      </p:pic>
    </p:spTree>
    <p:extLst>
      <p:ext uri="{BB962C8B-B14F-4D97-AF65-F5344CB8AC3E}">
        <p14:creationId xmlns:p14="http://schemas.microsoft.com/office/powerpoint/2010/main" val="162261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linds(horizont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4D7F-F516-2647-A5F6-2A8BB5055338}"/>
              </a:ext>
            </a:extLst>
          </p:cNvPr>
          <p:cNvSpPr>
            <a:spLocks noGrp="1"/>
          </p:cNvSpPr>
          <p:nvPr>
            <p:ph type="title"/>
          </p:nvPr>
        </p:nvSpPr>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Other ways of learning word embeddings</a:t>
            </a:r>
          </a:p>
        </p:txBody>
      </p:sp>
      <p:sp>
        <p:nvSpPr>
          <p:cNvPr id="4" name="Date Placeholder 3">
            <a:extLst>
              <a:ext uri="{FF2B5EF4-FFF2-40B4-BE49-F238E27FC236}">
                <a16:creationId xmlns:a16="http://schemas.microsoft.com/office/drawing/2014/main" id="{A37B8A06-B287-E143-9B7F-D9147CA6FC8E}"/>
              </a:ext>
            </a:extLst>
          </p:cNvPr>
          <p:cNvSpPr>
            <a:spLocks noGrp="1"/>
          </p:cNvSpPr>
          <p:nvPr>
            <p:ph type="dt" sz="half" idx="10"/>
          </p:nvPr>
        </p:nvSpPr>
        <p:spPr/>
        <p:txBody>
          <a:bodyPr/>
          <a:lstStyle/>
          <a:p>
            <a:fld id="{B3B67BCA-97B8-CA43-90D4-9D6D92370636}" type="datetime1">
              <a:rPr lang="en-US" smtClean="0"/>
              <a:t>11/1/18</a:t>
            </a:fld>
            <a:endParaRPr lang="en-US"/>
          </a:p>
        </p:txBody>
      </p:sp>
      <p:sp>
        <p:nvSpPr>
          <p:cNvPr id="5" name="Footer Placeholder 4">
            <a:extLst>
              <a:ext uri="{FF2B5EF4-FFF2-40B4-BE49-F238E27FC236}">
                <a16:creationId xmlns:a16="http://schemas.microsoft.com/office/drawing/2014/main" id="{C393086D-C84B-B343-8ECD-A5DA78AF5219}"/>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35AC0E40-DDD4-4B4C-85B0-229988960A10}"/>
              </a:ext>
            </a:extLst>
          </p:cNvPr>
          <p:cNvSpPr>
            <a:spLocks noGrp="1"/>
          </p:cNvSpPr>
          <p:nvPr>
            <p:ph type="sldNum" sz="quarter" idx="12"/>
          </p:nvPr>
        </p:nvSpPr>
        <p:spPr/>
        <p:txBody>
          <a:bodyPr/>
          <a:lstStyle/>
          <a:p>
            <a:fld id="{C5E58D30-4ED1-5B49-9F4E-015BAF999FD1}" type="slidenum">
              <a:rPr lang="en-US" smtClean="0"/>
              <a:t>24</a:t>
            </a:fld>
            <a:endParaRPr lang="en-US"/>
          </a:p>
        </p:txBody>
      </p:sp>
      <p:pic>
        <p:nvPicPr>
          <p:cNvPr id="7" name="Picture 6">
            <a:extLst>
              <a:ext uri="{FF2B5EF4-FFF2-40B4-BE49-F238E27FC236}">
                <a16:creationId xmlns:a16="http://schemas.microsoft.com/office/drawing/2014/main" id="{4263E846-8B75-0A4C-AF86-263389E400AA}"/>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875168CA-FEE1-3541-AB60-E1473E3FAE78}"/>
              </a:ext>
            </a:extLst>
          </p:cNvPr>
          <p:cNvSpPr txBox="1"/>
          <p:nvPr/>
        </p:nvSpPr>
        <p:spPr>
          <a:xfrm>
            <a:off x="965771" y="1720653"/>
            <a:ext cx="2210542" cy="369332"/>
          </a:xfrm>
          <a:prstGeom prst="rect">
            <a:avLst/>
          </a:prstGeom>
          <a:noFill/>
        </p:spPr>
        <p:txBody>
          <a:bodyPr wrap="none" rtlCol="0">
            <a:spAutoFit/>
          </a:bodyPr>
          <a:lstStyle/>
          <a:p>
            <a:r>
              <a:rPr lang="en-US" dirty="0" err="1"/>
              <a:t>GloVe</a:t>
            </a:r>
            <a:r>
              <a:rPr lang="en-US" dirty="0"/>
              <a:t>: Global Vectors</a:t>
            </a:r>
          </a:p>
        </p:txBody>
      </p:sp>
      <p:sp>
        <p:nvSpPr>
          <p:cNvPr id="9" name="TextBox 8">
            <a:extLst>
              <a:ext uri="{FF2B5EF4-FFF2-40B4-BE49-F238E27FC236}">
                <a16:creationId xmlns:a16="http://schemas.microsoft.com/office/drawing/2014/main" id="{E34226AD-7C39-1140-8E78-6E89B905FCE9}"/>
              </a:ext>
            </a:extLst>
          </p:cNvPr>
          <p:cNvSpPr txBox="1"/>
          <p:nvPr/>
        </p:nvSpPr>
        <p:spPr>
          <a:xfrm>
            <a:off x="3472666" y="1782208"/>
            <a:ext cx="7108356" cy="307777"/>
          </a:xfrm>
          <a:prstGeom prst="rect">
            <a:avLst/>
          </a:prstGeom>
          <a:noFill/>
        </p:spPr>
        <p:txBody>
          <a:bodyPr wrap="none" rtlCol="0">
            <a:spAutoFit/>
          </a:bodyPr>
          <a:lstStyle/>
          <a:p>
            <a:r>
              <a:rPr lang="en-US" sz="1400" dirty="0"/>
              <a:t>Pennington, J., </a:t>
            </a:r>
            <a:r>
              <a:rPr lang="en-US" sz="1400" dirty="0" err="1"/>
              <a:t>Socher</a:t>
            </a:r>
            <a:r>
              <a:rPr lang="en-US" sz="1400" dirty="0"/>
              <a:t>, R., &amp; Manning, C. (2014). Glove: Global vectors for word representation.</a:t>
            </a:r>
          </a:p>
        </p:txBody>
      </p:sp>
      <p:sp>
        <p:nvSpPr>
          <p:cNvPr id="10" name="TextBox 9">
            <a:extLst>
              <a:ext uri="{FF2B5EF4-FFF2-40B4-BE49-F238E27FC236}">
                <a16:creationId xmlns:a16="http://schemas.microsoft.com/office/drawing/2014/main" id="{CA4DDA24-E988-C540-9AA6-72D1A5ED6735}"/>
              </a:ext>
            </a:extLst>
          </p:cNvPr>
          <p:cNvSpPr txBox="1"/>
          <p:nvPr/>
        </p:nvSpPr>
        <p:spPr>
          <a:xfrm>
            <a:off x="965771" y="2866491"/>
            <a:ext cx="2071401" cy="369332"/>
          </a:xfrm>
          <a:prstGeom prst="rect">
            <a:avLst/>
          </a:prstGeom>
          <a:noFill/>
        </p:spPr>
        <p:txBody>
          <a:bodyPr wrap="none" rtlCol="0">
            <a:spAutoFit/>
          </a:bodyPr>
          <a:lstStyle/>
          <a:p>
            <a:r>
              <a:rPr lang="en-US" dirty="0"/>
              <a:t>Learning algorithm </a:t>
            </a:r>
          </a:p>
        </p:txBody>
      </p:sp>
      <p:sp>
        <p:nvSpPr>
          <p:cNvPr id="11" name="TextBox 10">
            <a:extLst>
              <a:ext uri="{FF2B5EF4-FFF2-40B4-BE49-F238E27FC236}">
                <a16:creationId xmlns:a16="http://schemas.microsoft.com/office/drawing/2014/main" id="{C9D36BE0-C980-8F4E-B155-9CA9916BB53D}"/>
              </a:ext>
            </a:extLst>
          </p:cNvPr>
          <p:cNvSpPr txBox="1"/>
          <p:nvPr/>
        </p:nvSpPr>
        <p:spPr>
          <a:xfrm>
            <a:off x="3176313" y="2866491"/>
            <a:ext cx="1965538" cy="369332"/>
          </a:xfrm>
          <a:prstGeom prst="rect">
            <a:avLst/>
          </a:prstGeom>
          <a:noFill/>
        </p:spPr>
        <p:txBody>
          <a:bodyPr wrap="none" rtlCol="0">
            <a:spAutoFit/>
          </a:bodyPr>
          <a:lstStyle/>
          <a:p>
            <a:r>
              <a:rPr lang="en-US" dirty="0"/>
              <a:t>Minimize the cost: </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FCE1BFD-AA36-8E45-85B9-3CE1949544A2}"/>
                  </a:ext>
                </a:extLst>
              </p:cNvPr>
              <p:cNvSpPr txBox="1"/>
              <p:nvPr/>
            </p:nvSpPr>
            <p:spPr>
              <a:xfrm>
                <a:off x="5671334" y="2646046"/>
                <a:ext cx="4391780" cy="8102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𝑉</m:t>
                          </m:r>
                        </m:sup>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up>
                                  </m:sSup>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m:t>
                                      </m:r>
                                    </m:sup>
                                  </m:sSup>
                                </m:e>
                                <m:sub>
                                  <m:r>
                                    <a:rPr lang="en-US" i="1">
                                      <a:latin typeface="Cambria Math" panose="02040503050406030204" pitchFamily="18" charset="0"/>
                                    </a:rPr>
                                    <m:t>𝑗</m:t>
                                  </m:r>
                                </m:sub>
                              </m:sSub>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𝑖𝑗</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oMath>
                  </m:oMathPara>
                </a14:m>
                <a:endParaRPr lang="en-US" dirty="0"/>
              </a:p>
            </p:txBody>
          </p:sp>
        </mc:Choice>
        <mc:Fallback>
          <p:sp>
            <p:nvSpPr>
              <p:cNvPr id="12" name="TextBox 11">
                <a:extLst>
                  <a:ext uri="{FF2B5EF4-FFF2-40B4-BE49-F238E27FC236}">
                    <a16:creationId xmlns:a16="http://schemas.microsoft.com/office/drawing/2014/main" id="{EFCE1BFD-AA36-8E45-85B9-3CE1949544A2}"/>
                  </a:ext>
                </a:extLst>
              </p:cNvPr>
              <p:cNvSpPr txBox="1">
                <a:spLocks noRot="1" noChangeAspect="1" noMove="1" noResize="1" noEditPoints="1" noAdjustHandles="1" noChangeArrowheads="1" noChangeShapeType="1" noTextEdit="1"/>
              </p:cNvSpPr>
              <p:nvPr/>
            </p:nvSpPr>
            <p:spPr>
              <a:xfrm>
                <a:off x="5671334" y="2646046"/>
                <a:ext cx="4391780" cy="810222"/>
              </a:xfrm>
              <a:prstGeom prst="rect">
                <a:avLst/>
              </a:prstGeom>
              <a:blipFill>
                <a:blip r:embed="rId3"/>
                <a:stretch>
                  <a:fillRect l="-7803" t="-104615" b="-161538"/>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AA95457A-C2E4-6B40-971F-D2CE425474B4}"/>
              </a:ext>
            </a:extLst>
          </p:cNvPr>
          <p:cNvCxnSpPr/>
          <p:nvPr/>
        </p:nvCxnSpPr>
        <p:spPr>
          <a:xfrm>
            <a:off x="9370031" y="3235823"/>
            <a:ext cx="3082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9503B82-2895-0640-8210-6B947A130A8F}"/>
              </a:ext>
            </a:extLst>
          </p:cNvPr>
          <p:cNvSpPr txBox="1"/>
          <p:nvPr/>
        </p:nvSpPr>
        <p:spPr>
          <a:xfrm>
            <a:off x="9287837" y="3397213"/>
            <a:ext cx="2904163" cy="584775"/>
          </a:xfrm>
          <a:prstGeom prst="rect">
            <a:avLst/>
          </a:prstGeom>
          <a:noFill/>
        </p:spPr>
        <p:txBody>
          <a:bodyPr wrap="square" rtlCol="0">
            <a:spAutoFit/>
          </a:bodyPr>
          <a:lstStyle/>
          <a:p>
            <a:r>
              <a:rPr lang="en-US" sz="1600" dirty="0"/>
              <a:t>Count of times that word </a:t>
            </a:r>
            <a:r>
              <a:rPr lang="en-US" sz="1600" dirty="0" err="1"/>
              <a:t>i</a:t>
            </a:r>
            <a:r>
              <a:rPr lang="en-US" sz="1600" dirty="0"/>
              <a:t> and j appear together (in a window)</a:t>
            </a:r>
          </a:p>
        </p:txBody>
      </p:sp>
      <p:cxnSp>
        <p:nvCxnSpPr>
          <p:cNvPr id="16" name="Straight Connector 15">
            <a:extLst>
              <a:ext uri="{FF2B5EF4-FFF2-40B4-BE49-F238E27FC236}">
                <a16:creationId xmlns:a16="http://schemas.microsoft.com/office/drawing/2014/main" id="{84EBBE72-2372-5848-AFFD-CFA050FE1366}"/>
              </a:ext>
            </a:extLst>
          </p:cNvPr>
          <p:cNvCxnSpPr/>
          <p:nvPr/>
        </p:nvCxnSpPr>
        <p:spPr>
          <a:xfrm>
            <a:off x="7303213" y="3235823"/>
            <a:ext cx="3082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72C586-0F50-BC47-8251-8F364842F553}"/>
              </a:ext>
            </a:extLst>
          </p:cNvPr>
          <p:cNvSpPr txBox="1"/>
          <p:nvPr/>
        </p:nvSpPr>
        <p:spPr>
          <a:xfrm>
            <a:off x="6935056" y="3397212"/>
            <a:ext cx="1675544" cy="584775"/>
          </a:xfrm>
          <a:prstGeom prst="rect">
            <a:avLst/>
          </a:prstGeom>
          <a:noFill/>
        </p:spPr>
        <p:txBody>
          <a:bodyPr wrap="square" rtlCol="0">
            <a:spAutoFit/>
          </a:bodyPr>
          <a:lstStyle/>
          <a:p>
            <a:r>
              <a:rPr lang="en-US" sz="1600" dirty="0"/>
              <a:t>Inner product of two embeddings</a:t>
            </a:r>
          </a:p>
        </p:txBody>
      </p:sp>
      <p:sp>
        <p:nvSpPr>
          <p:cNvPr id="18" name="TextBox 17">
            <a:extLst>
              <a:ext uri="{FF2B5EF4-FFF2-40B4-BE49-F238E27FC236}">
                <a16:creationId xmlns:a16="http://schemas.microsoft.com/office/drawing/2014/main" id="{FE5D3616-9F34-F846-968B-D1F35B6B6818}"/>
              </a:ext>
            </a:extLst>
          </p:cNvPr>
          <p:cNvSpPr txBox="1"/>
          <p:nvPr/>
        </p:nvSpPr>
        <p:spPr>
          <a:xfrm>
            <a:off x="5671334" y="4296018"/>
            <a:ext cx="5569582" cy="646331"/>
          </a:xfrm>
          <a:prstGeom prst="rect">
            <a:avLst/>
          </a:prstGeom>
          <a:noFill/>
        </p:spPr>
        <p:txBody>
          <a:bodyPr wrap="square" rtlCol="0">
            <a:spAutoFit/>
          </a:bodyPr>
          <a:lstStyle/>
          <a:p>
            <a:r>
              <a:rPr lang="en-US" dirty="0"/>
              <a:t>Based on the hypothesis: words that appear together more often should have more similar meanings</a:t>
            </a:r>
          </a:p>
        </p:txBody>
      </p:sp>
    </p:spTree>
    <p:extLst>
      <p:ext uri="{BB962C8B-B14F-4D97-AF65-F5344CB8AC3E}">
        <p14:creationId xmlns:p14="http://schemas.microsoft.com/office/powerpoint/2010/main" val="30528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4E61-1CD4-AF4B-BB23-5881AB909EBA}"/>
              </a:ext>
            </a:extLst>
          </p:cNvPr>
          <p:cNvSpPr>
            <a:spLocks noGrp="1"/>
          </p:cNvSpPr>
          <p:nvPr>
            <p:ph type="title"/>
          </p:nvPr>
        </p:nvSpPr>
        <p:spPr>
          <a:xfrm>
            <a:off x="838200" y="365126"/>
            <a:ext cx="10515600" cy="931660"/>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Ways of representing words</a:t>
            </a:r>
          </a:p>
        </p:txBody>
      </p:sp>
      <p:sp>
        <p:nvSpPr>
          <p:cNvPr id="5" name="TextBox 4">
            <a:extLst>
              <a:ext uri="{FF2B5EF4-FFF2-40B4-BE49-F238E27FC236}">
                <a16:creationId xmlns:a16="http://schemas.microsoft.com/office/drawing/2014/main" id="{5784F4F1-DA34-2545-80FC-8032808DA0AC}"/>
              </a:ext>
            </a:extLst>
          </p:cNvPr>
          <p:cNvSpPr txBox="1"/>
          <p:nvPr/>
        </p:nvSpPr>
        <p:spPr>
          <a:xfrm>
            <a:off x="838200" y="1708781"/>
            <a:ext cx="1725472" cy="369332"/>
          </a:xfrm>
          <a:prstGeom prst="rect">
            <a:avLst/>
          </a:prstGeom>
          <a:noFill/>
        </p:spPr>
        <p:txBody>
          <a:bodyPr wrap="none" rtlCol="0">
            <a:spAutoFit/>
          </a:bodyPr>
          <a:lstStyle/>
          <a:p>
            <a:r>
              <a:rPr lang="en-US" dirty="0"/>
              <a:t>One-hot vector: </a:t>
            </a:r>
          </a:p>
        </p:txBody>
      </p:sp>
      <p:pic>
        <p:nvPicPr>
          <p:cNvPr id="6" name="Picture 5">
            <a:extLst>
              <a:ext uri="{FF2B5EF4-FFF2-40B4-BE49-F238E27FC236}">
                <a16:creationId xmlns:a16="http://schemas.microsoft.com/office/drawing/2014/main" id="{B6F26995-F5E7-6C4A-8626-5D8017500E76}"/>
              </a:ext>
            </a:extLst>
          </p:cNvPr>
          <p:cNvPicPr>
            <a:picLocks noChangeAspect="1"/>
          </p:cNvPicPr>
          <p:nvPr/>
        </p:nvPicPr>
        <p:blipFill>
          <a:blip r:embed="rId2"/>
          <a:stretch>
            <a:fillRect/>
          </a:stretch>
        </p:blipFill>
        <p:spPr>
          <a:xfrm>
            <a:off x="11130461" y="150494"/>
            <a:ext cx="910525" cy="63291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176F7D-9473-6349-BC08-9DD5B62BA4AD}"/>
                  </a:ext>
                </a:extLst>
              </p:cNvPr>
              <p:cNvSpPr txBox="1"/>
              <p:nvPr/>
            </p:nvSpPr>
            <p:spPr>
              <a:xfrm>
                <a:off x="838200" y="2277618"/>
                <a:ext cx="2175660" cy="1047403"/>
              </a:xfrm>
              <a:prstGeom prst="rect">
                <a:avLst/>
              </a:prstGeom>
              <a:noFill/>
            </p:spPr>
            <p:txBody>
              <a:bodyPr wrap="none" rtlCol="0">
                <a:spAutoFit/>
              </a:bodyPr>
              <a:lstStyle/>
              <a:p>
                <a:r>
                  <a:rPr lang="en-US" sz="1400" dirty="0"/>
                  <a:t>Vocabulary (10k) = </a:t>
                </a:r>
                <a14:m>
                  <m:oMath xmlns:m="http://schemas.openxmlformats.org/officeDocument/2006/math">
                    <m:d>
                      <m:dPr>
                        <m:begChr m:val="["/>
                        <m:endChr m:val="]"/>
                        <m:ctrlPr>
                          <a:rPr lang="en-US" sz="140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𝑎</m:t>
                            </m:r>
                          </m:e>
                          <m:e>
                            <m:r>
                              <a:rPr lang="en-US" sz="1400" b="0" i="1" smtClean="0">
                                <a:latin typeface="Cambria Math" panose="02040503050406030204" pitchFamily="18" charset="0"/>
                              </a:rPr>
                              <m:t>𝑎𝑏𝑜𝑢𝑡</m:t>
                            </m:r>
                          </m:e>
                          <m:e>
                            <m:r>
                              <a:rPr lang="en-US" sz="1400" b="0" i="1" smtClean="0">
                                <a:latin typeface="Cambria Math" panose="02040503050406030204" pitchFamily="18" charset="0"/>
                              </a:rPr>
                              <m:t>𝑎𝑙𝑙</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𝑧𝑜𝑜</m:t>
                            </m:r>
                          </m:e>
                        </m:eqArr>
                      </m:e>
                    </m:d>
                  </m:oMath>
                </a14:m>
                <a:endParaRPr lang="en-US" sz="1400" dirty="0"/>
              </a:p>
            </p:txBody>
          </p:sp>
        </mc:Choice>
        <mc:Fallback xmlns="">
          <p:sp>
            <p:nvSpPr>
              <p:cNvPr id="7" name="TextBox 6">
                <a:extLst>
                  <a:ext uri="{FF2B5EF4-FFF2-40B4-BE49-F238E27FC236}">
                    <a16:creationId xmlns:a16="http://schemas.microsoft.com/office/drawing/2014/main" id="{FC176F7D-9473-6349-BC08-9DD5B62BA4AD}"/>
                  </a:ext>
                </a:extLst>
              </p:cNvPr>
              <p:cNvSpPr txBox="1">
                <a:spLocks noRot="1" noChangeAspect="1" noMove="1" noResize="1" noEditPoints="1" noAdjustHandles="1" noChangeArrowheads="1" noChangeShapeType="1" noTextEdit="1"/>
              </p:cNvSpPr>
              <p:nvPr/>
            </p:nvSpPr>
            <p:spPr>
              <a:xfrm>
                <a:off x="838200" y="2277618"/>
                <a:ext cx="2175660" cy="1047403"/>
              </a:xfrm>
              <a:prstGeom prst="rect">
                <a:avLst/>
              </a:prstGeom>
              <a:blipFill>
                <a:blip r:embed="rId3"/>
                <a:stretch>
                  <a:fillRect l="-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E0FC3B-4A6F-DD40-9F60-8B44D138F51A}"/>
                  </a:ext>
                </a:extLst>
              </p:cNvPr>
              <p:cNvSpPr txBox="1"/>
              <p:nvPr/>
            </p:nvSpPr>
            <p:spPr>
              <a:xfrm>
                <a:off x="3698855" y="2178408"/>
                <a:ext cx="265137" cy="990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1</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8" name="TextBox 7">
                <a:extLst>
                  <a:ext uri="{FF2B5EF4-FFF2-40B4-BE49-F238E27FC236}">
                    <a16:creationId xmlns:a16="http://schemas.microsoft.com/office/drawing/2014/main" id="{24E0FC3B-4A6F-DD40-9F60-8B44D138F51A}"/>
                  </a:ext>
                </a:extLst>
              </p:cNvPr>
              <p:cNvSpPr txBox="1">
                <a:spLocks noRot="1" noChangeAspect="1" noMove="1" noResize="1" noEditPoints="1" noAdjustHandles="1" noChangeArrowheads="1" noChangeShapeType="1" noTextEdit="1"/>
              </p:cNvSpPr>
              <p:nvPr/>
            </p:nvSpPr>
            <p:spPr>
              <a:xfrm>
                <a:off x="3698855" y="2178408"/>
                <a:ext cx="265137" cy="990784"/>
              </a:xfrm>
              <a:prstGeom prst="rect">
                <a:avLst/>
              </a:prstGeom>
              <a:blipFill>
                <a:blip r:embed="rId4"/>
                <a:stretch>
                  <a:fillRect b="-50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480D1BB-8B0A-7642-9442-CE8F6D0DB6A8}"/>
              </a:ext>
            </a:extLst>
          </p:cNvPr>
          <p:cNvSpPr txBox="1"/>
          <p:nvPr/>
        </p:nvSpPr>
        <p:spPr>
          <a:xfrm>
            <a:off x="3683786" y="1709323"/>
            <a:ext cx="295274" cy="369332"/>
          </a:xfrm>
          <a:prstGeom prst="rect">
            <a:avLst/>
          </a:prstGeom>
          <a:noFill/>
        </p:spPr>
        <p:txBody>
          <a:bodyPr wrap="none" rtlCol="0">
            <a:spAutoFit/>
          </a:bodyPr>
          <a:lstStyle/>
          <a:p>
            <a:r>
              <a:rPr lang="en-US" dirty="0"/>
              <a:t>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304C70-6956-3D4C-81AD-DA114268862F}"/>
                  </a:ext>
                </a:extLst>
              </p:cNvPr>
              <p:cNvSpPr txBox="1"/>
              <p:nvPr/>
            </p:nvSpPr>
            <p:spPr>
              <a:xfrm>
                <a:off x="4308455" y="2177866"/>
                <a:ext cx="265136" cy="990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r>
                                <a:rPr lang="en-US" sz="1400" b="0" i="1" smtClean="0">
                                  <a:latin typeface="Cambria Math" panose="02040503050406030204" pitchFamily="18" charset="0"/>
                                </a:rPr>
                                <m:t>1</m:t>
                              </m:r>
                            </m:e>
                            <m:e>
                              <m:r>
                                <a:rPr lang="en-US" sz="1400" b="0" i="1" smtClean="0">
                                  <a:latin typeface="Cambria Math" panose="02040503050406030204" pitchFamily="18" charset="0"/>
                                </a:rPr>
                                <m:t>0</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10" name="TextBox 9">
                <a:extLst>
                  <a:ext uri="{FF2B5EF4-FFF2-40B4-BE49-F238E27FC236}">
                    <a16:creationId xmlns:a16="http://schemas.microsoft.com/office/drawing/2014/main" id="{2F304C70-6956-3D4C-81AD-DA114268862F}"/>
                  </a:ext>
                </a:extLst>
              </p:cNvPr>
              <p:cNvSpPr txBox="1">
                <a:spLocks noRot="1" noChangeAspect="1" noMove="1" noResize="1" noEditPoints="1" noAdjustHandles="1" noChangeArrowheads="1" noChangeShapeType="1" noTextEdit="1"/>
              </p:cNvSpPr>
              <p:nvPr/>
            </p:nvSpPr>
            <p:spPr>
              <a:xfrm>
                <a:off x="4308455" y="2177866"/>
                <a:ext cx="265136" cy="990784"/>
              </a:xfrm>
              <a:prstGeom prst="rect">
                <a:avLst/>
              </a:prstGeom>
              <a:blipFill>
                <a:blip r:embed="rId5"/>
                <a:stretch>
                  <a:fillRect b="-5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E9744D0-E5AE-B84D-9B96-B87398C0CFFB}"/>
              </a:ext>
            </a:extLst>
          </p:cNvPr>
          <p:cNvSpPr txBox="1"/>
          <p:nvPr/>
        </p:nvSpPr>
        <p:spPr>
          <a:xfrm>
            <a:off x="4071509" y="1708781"/>
            <a:ext cx="737702" cy="369332"/>
          </a:xfrm>
          <a:prstGeom prst="rect">
            <a:avLst/>
          </a:prstGeom>
          <a:noFill/>
        </p:spPr>
        <p:txBody>
          <a:bodyPr wrap="none" rtlCol="0">
            <a:spAutoFit/>
          </a:bodyPr>
          <a:lstStyle/>
          <a:p>
            <a:r>
              <a:rPr lang="en-US" dirty="0"/>
              <a:t>about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A015E9-4117-C242-8B30-E8134C46BD31}"/>
                  </a:ext>
                </a:extLst>
              </p:cNvPr>
              <p:cNvSpPr txBox="1"/>
              <p:nvPr/>
            </p:nvSpPr>
            <p:spPr>
              <a:xfrm>
                <a:off x="4954441" y="2177866"/>
                <a:ext cx="265136" cy="990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12" name="TextBox 11">
                <a:extLst>
                  <a:ext uri="{FF2B5EF4-FFF2-40B4-BE49-F238E27FC236}">
                    <a16:creationId xmlns:a16="http://schemas.microsoft.com/office/drawing/2014/main" id="{0BA015E9-4117-C242-8B30-E8134C46BD31}"/>
                  </a:ext>
                </a:extLst>
              </p:cNvPr>
              <p:cNvSpPr txBox="1">
                <a:spLocks noRot="1" noChangeAspect="1" noMove="1" noResize="1" noEditPoints="1" noAdjustHandles="1" noChangeArrowheads="1" noChangeShapeType="1" noTextEdit="1"/>
              </p:cNvSpPr>
              <p:nvPr/>
            </p:nvSpPr>
            <p:spPr>
              <a:xfrm>
                <a:off x="4954441" y="2177866"/>
                <a:ext cx="265136" cy="990784"/>
              </a:xfrm>
              <a:prstGeom prst="rect">
                <a:avLst/>
              </a:prstGeom>
              <a:blipFill>
                <a:blip r:embed="rId6"/>
                <a:stretch>
                  <a:fillRect b="-5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6B266FD-1152-2D46-B984-181D3BECD1FA}"/>
              </a:ext>
            </a:extLst>
          </p:cNvPr>
          <p:cNvSpPr txBox="1"/>
          <p:nvPr/>
        </p:nvSpPr>
        <p:spPr>
          <a:xfrm>
            <a:off x="4901660" y="1708781"/>
            <a:ext cx="401072" cy="369332"/>
          </a:xfrm>
          <a:prstGeom prst="rect">
            <a:avLst/>
          </a:prstGeom>
          <a:noFill/>
        </p:spPr>
        <p:txBody>
          <a:bodyPr wrap="none" rtlCol="0">
            <a:spAutoFit/>
          </a:bodyPr>
          <a:lstStyle/>
          <a:p>
            <a:r>
              <a:rPr lang="en-US" dirty="0"/>
              <a:t>all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D52F942-C9A8-4844-8FC8-F054E6D45AC3}"/>
                  </a:ext>
                </a:extLst>
              </p:cNvPr>
              <p:cNvSpPr txBox="1"/>
              <p:nvPr/>
            </p:nvSpPr>
            <p:spPr>
              <a:xfrm>
                <a:off x="3681285" y="3325021"/>
                <a:ext cx="3002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oMath>
                  </m:oMathPara>
                </a14:m>
                <a:endParaRPr lang="en-US" dirty="0"/>
              </a:p>
            </p:txBody>
          </p:sp>
        </mc:Choice>
        <mc:Fallback xmlns="">
          <p:sp>
            <p:nvSpPr>
              <p:cNvPr id="14" name="TextBox 13">
                <a:extLst>
                  <a:ext uri="{FF2B5EF4-FFF2-40B4-BE49-F238E27FC236}">
                    <a16:creationId xmlns:a16="http://schemas.microsoft.com/office/drawing/2014/main" id="{DD52F942-C9A8-4844-8FC8-F054E6D45AC3}"/>
                  </a:ext>
                </a:extLst>
              </p:cNvPr>
              <p:cNvSpPr txBox="1">
                <a:spLocks noRot="1" noChangeAspect="1" noMove="1" noResize="1" noEditPoints="1" noAdjustHandles="1" noChangeArrowheads="1" noChangeShapeType="1" noTextEdit="1"/>
              </p:cNvSpPr>
              <p:nvPr/>
            </p:nvSpPr>
            <p:spPr>
              <a:xfrm>
                <a:off x="3681285" y="3325021"/>
                <a:ext cx="300275" cy="276999"/>
              </a:xfrm>
              <a:prstGeom prst="rect">
                <a:avLst/>
              </a:prstGeom>
              <a:blipFill>
                <a:blip r:embed="rId7"/>
                <a:stretch>
                  <a:fillRect l="-16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66D5C7D-0A5B-E94E-9D7F-A9681FF1B227}"/>
                  </a:ext>
                </a:extLst>
              </p:cNvPr>
              <p:cNvSpPr txBox="1"/>
              <p:nvPr/>
            </p:nvSpPr>
            <p:spPr>
              <a:xfrm>
                <a:off x="4290222" y="3325021"/>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oMath>
                  </m:oMathPara>
                </a14:m>
                <a:endParaRPr lang="en-US" dirty="0"/>
              </a:p>
            </p:txBody>
          </p:sp>
        </mc:Choice>
        <mc:Fallback xmlns="">
          <p:sp>
            <p:nvSpPr>
              <p:cNvPr id="15" name="TextBox 14">
                <a:extLst>
                  <a:ext uri="{FF2B5EF4-FFF2-40B4-BE49-F238E27FC236}">
                    <a16:creationId xmlns:a16="http://schemas.microsoft.com/office/drawing/2014/main" id="{866D5C7D-0A5B-E94E-9D7F-A9681FF1B227}"/>
                  </a:ext>
                </a:extLst>
              </p:cNvPr>
              <p:cNvSpPr txBox="1">
                <a:spLocks noRot="1" noChangeAspect="1" noMove="1" noResize="1" noEditPoints="1" noAdjustHandles="1" noChangeArrowheads="1" noChangeShapeType="1" noTextEdit="1"/>
              </p:cNvSpPr>
              <p:nvPr/>
            </p:nvSpPr>
            <p:spPr>
              <a:xfrm>
                <a:off x="4290222" y="3325021"/>
                <a:ext cx="305596" cy="276999"/>
              </a:xfrm>
              <a:prstGeom prst="rect">
                <a:avLst/>
              </a:prstGeom>
              <a:blipFill>
                <a:blip r:embed="rId8"/>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CAB71A0-912A-0D44-9160-8FC260A7F1DE}"/>
                  </a:ext>
                </a:extLst>
              </p:cNvPr>
              <p:cNvSpPr txBox="1"/>
              <p:nvPr/>
            </p:nvSpPr>
            <p:spPr>
              <a:xfrm>
                <a:off x="4949398" y="3325021"/>
                <a:ext cx="305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3</m:t>
                          </m:r>
                        </m:sub>
                      </m:sSub>
                    </m:oMath>
                  </m:oMathPara>
                </a14:m>
                <a:endParaRPr lang="en-US" dirty="0"/>
              </a:p>
            </p:txBody>
          </p:sp>
        </mc:Choice>
        <mc:Fallback xmlns="">
          <p:sp>
            <p:nvSpPr>
              <p:cNvPr id="16" name="TextBox 15">
                <a:extLst>
                  <a:ext uri="{FF2B5EF4-FFF2-40B4-BE49-F238E27FC236}">
                    <a16:creationId xmlns:a16="http://schemas.microsoft.com/office/drawing/2014/main" id="{ECAB71A0-912A-0D44-9160-8FC260A7F1DE}"/>
                  </a:ext>
                </a:extLst>
              </p:cNvPr>
              <p:cNvSpPr txBox="1">
                <a:spLocks noRot="1" noChangeAspect="1" noMove="1" noResize="1" noEditPoints="1" noAdjustHandles="1" noChangeArrowheads="1" noChangeShapeType="1" noTextEdit="1"/>
              </p:cNvSpPr>
              <p:nvPr/>
            </p:nvSpPr>
            <p:spPr>
              <a:xfrm>
                <a:off x="4949398" y="3325021"/>
                <a:ext cx="305596" cy="276999"/>
              </a:xfrm>
              <a:prstGeom prst="rect">
                <a:avLst/>
              </a:prstGeom>
              <a:blipFill>
                <a:blip r:embed="rId9"/>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A7B149C-8B62-FD40-AF6D-B64467FF2AE5}"/>
                  </a:ext>
                </a:extLst>
              </p:cNvPr>
              <p:cNvSpPr txBox="1"/>
              <p:nvPr/>
            </p:nvSpPr>
            <p:spPr>
              <a:xfrm>
                <a:off x="6252428" y="2177866"/>
                <a:ext cx="265136" cy="990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r>
                                <a:rPr lang="en-US"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17" name="TextBox 16">
                <a:extLst>
                  <a:ext uri="{FF2B5EF4-FFF2-40B4-BE49-F238E27FC236}">
                    <a16:creationId xmlns:a16="http://schemas.microsoft.com/office/drawing/2014/main" id="{DA7B149C-8B62-FD40-AF6D-B64467FF2AE5}"/>
                  </a:ext>
                </a:extLst>
              </p:cNvPr>
              <p:cNvSpPr txBox="1">
                <a:spLocks noRot="1" noChangeAspect="1" noMove="1" noResize="1" noEditPoints="1" noAdjustHandles="1" noChangeArrowheads="1" noChangeShapeType="1" noTextEdit="1"/>
              </p:cNvSpPr>
              <p:nvPr/>
            </p:nvSpPr>
            <p:spPr>
              <a:xfrm>
                <a:off x="6252428" y="2177866"/>
                <a:ext cx="265136" cy="990784"/>
              </a:xfrm>
              <a:prstGeom prst="rect">
                <a:avLst/>
              </a:prstGeom>
              <a:blipFill>
                <a:blip r:embed="rId10"/>
                <a:stretch>
                  <a:fillRect b="-500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0AD1EEB-1AAA-D64E-BD5E-AD301D724F37}"/>
              </a:ext>
            </a:extLst>
          </p:cNvPr>
          <p:cNvSpPr txBox="1"/>
          <p:nvPr/>
        </p:nvSpPr>
        <p:spPr>
          <a:xfrm>
            <a:off x="6077860" y="1708781"/>
            <a:ext cx="614271" cy="369332"/>
          </a:xfrm>
          <a:prstGeom prst="rect">
            <a:avLst/>
          </a:prstGeom>
          <a:noFill/>
        </p:spPr>
        <p:txBody>
          <a:bodyPr wrap="none" rtlCol="0">
            <a:spAutoFit/>
          </a:bodyPr>
          <a:lstStyle/>
          <a:p>
            <a:r>
              <a:rPr lang="en-US" dirty="0"/>
              <a:t>Man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8809277-C5A3-F445-9E09-A71188A5306D}"/>
                  </a:ext>
                </a:extLst>
              </p:cNvPr>
              <p:cNvSpPr txBox="1"/>
              <p:nvPr/>
            </p:nvSpPr>
            <p:spPr>
              <a:xfrm>
                <a:off x="6247385" y="3325021"/>
                <a:ext cx="5941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5391</m:t>
                          </m:r>
                        </m:sub>
                      </m:sSub>
                    </m:oMath>
                  </m:oMathPara>
                </a14:m>
                <a:endParaRPr lang="en-US" dirty="0"/>
              </a:p>
            </p:txBody>
          </p:sp>
        </mc:Choice>
        <mc:Fallback xmlns="">
          <p:sp>
            <p:nvSpPr>
              <p:cNvPr id="19" name="TextBox 18">
                <a:extLst>
                  <a:ext uri="{FF2B5EF4-FFF2-40B4-BE49-F238E27FC236}">
                    <a16:creationId xmlns:a16="http://schemas.microsoft.com/office/drawing/2014/main" id="{08809277-C5A3-F445-9E09-A71188A5306D}"/>
                  </a:ext>
                </a:extLst>
              </p:cNvPr>
              <p:cNvSpPr txBox="1">
                <a:spLocks noRot="1" noChangeAspect="1" noMove="1" noResize="1" noEditPoints="1" noAdjustHandles="1" noChangeArrowheads="1" noChangeShapeType="1" noTextEdit="1"/>
              </p:cNvSpPr>
              <p:nvPr/>
            </p:nvSpPr>
            <p:spPr>
              <a:xfrm>
                <a:off x="6247385" y="3325021"/>
                <a:ext cx="594137" cy="276999"/>
              </a:xfrm>
              <a:prstGeom prst="rect">
                <a:avLst/>
              </a:prstGeom>
              <a:blipFill>
                <a:blip r:embed="rId11"/>
                <a:stretch>
                  <a:fillRect l="-8511" r="-212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2F709AA-88E8-AB4C-99BD-0895C9C6EF98}"/>
                  </a:ext>
                </a:extLst>
              </p:cNvPr>
              <p:cNvSpPr txBox="1"/>
              <p:nvPr/>
            </p:nvSpPr>
            <p:spPr>
              <a:xfrm>
                <a:off x="7146379" y="2177866"/>
                <a:ext cx="265136" cy="9907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r>
                                <a:rPr lang="en-US"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20" name="TextBox 19">
                <a:extLst>
                  <a:ext uri="{FF2B5EF4-FFF2-40B4-BE49-F238E27FC236}">
                    <a16:creationId xmlns:a16="http://schemas.microsoft.com/office/drawing/2014/main" id="{F2F709AA-88E8-AB4C-99BD-0895C9C6EF98}"/>
                  </a:ext>
                </a:extLst>
              </p:cNvPr>
              <p:cNvSpPr txBox="1">
                <a:spLocks noRot="1" noChangeAspect="1" noMove="1" noResize="1" noEditPoints="1" noAdjustHandles="1" noChangeArrowheads="1" noChangeShapeType="1" noTextEdit="1"/>
              </p:cNvSpPr>
              <p:nvPr/>
            </p:nvSpPr>
            <p:spPr>
              <a:xfrm>
                <a:off x="7146379" y="2177866"/>
                <a:ext cx="265136" cy="990784"/>
              </a:xfrm>
              <a:prstGeom prst="rect">
                <a:avLst/>
              </a:prstGeom>
              <a:blipFill>
                <a:blip r:embed="rId12"/>
                <a:stretch>
                  <a:fillRect b="-500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0D6A14D-147D-E542-9EAD-020E7C7310FC}"/>
              </a:ext>
            </a:extLst>
          </p:cNvPr>
          <p:cNvSpPr txBox="1"/>
          <p:nvPr/>
        </p:nvSpPr>
        <p:spPr>
          <a:xfrm>
            <a:off x="6804864" y="1708781"/>
            <a:ext cx="918778" cy="369332"/>
          </a:xfrm>
          <a:prstGeom prst="rect">
            <a:avLst/>
          </a:prstGeom>
          <a:noFill/>
        </p:spPr>
        <p:txBody>
          <a:bodyPr wrap="none" rtlCol="0">
            <a:spAutoFit/>
          </a:bodyPr>
          <a:lstStyle/>
          <a:p>
            <a:r>
              <a:rPr lang="en-US" dirty="0"/>
              <a:t>Woman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8B3B0D9-D456-9849-8FA9-103EBB23AEDA}"/>
                  </a:ext>
                </a:extLst>
              </p:cNvPr>
              <p:cNvSpPr txBox="1"/>
              <p:nvPr/>
            </p:nvSpPr>
            <p:spPr>
              <a:xfrm>
                <a:off x="7141336" y="3325021"/>
                <a:ext cx="3055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9853</m:t>
                          </m:r>
                        </m:sub>
                      </m:sSub>
                    </m:oMath>
                  </m:oMathPara>
                </a14:m>
                <a:endParaRPr lang="en-US" dirty="0"/>
              </a:p>
            </p:txBody>
          </p:sp>
        </mc:Choice>
        <mc:Fallback xmlns="">
          <p:sp>
            <p:nvSpPr>
              <p:cNvPr id="22" name="TextBox 21">
                <a:extLst>
                  <a:ext uri="{FF2B5EF4-FFF2-40B4-BE49-F238E27FC236}">
                    <a16:creationId xmlns:a16="http://schemas.microsoft.com/office/drawing/2014/main" id="{C8B3B0D9-D456-9849-8FA9-103EBB23AEDA}"/>
                  </a:ext>
                </a:extLst>
              </p:cNvPr>
              <p:cNvSpPr txBox="1">
                <a:spLocks noRot="1" noChangeAspect="1" noMove="1" noResize="1" noEditPoints="1" noAdjustHandles="1" noChangeArrowheads="1" noChangeShapeType="1" noTextEdit="1"/>
              </p:cNvSpPr>
              <p:nvPr/>
            </p:nvSpPr>
            <p:spPr>
              <a:xfrm>
                <a:off x="7141336" y="3325021"/>
                <a:ext cx="305596" cy="276999"/>
              </a:xfrm>
              <a:prstGeom prst="rect">
                <a:avLst/>
              </a:prstGeom>
              <a:blipFill>
                <a:blip r:embed="rId13"/>
                <a:stretch>
                  <a:fillRect l="-24000" r="-88000" b="-869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AC62D0A9-372E-3145-8BDE-0C516DCA2923}"/>
              </a:ext>
            </a:extLst>
          </p:cNvPr>
          <p:cNvSpPr txBox="1"/>
          <p:nvPr/>
        </p:nvSpPr>
        <p:spPr>
          <a:xfrm>
            <a:off x="5509894" y="2456489"/>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9DE60C-6B79-E745-9326-2D0048CA1392}"/>
                  </a:ext>
                </a:extLst>
              </p:cNvPr>
              <p:cNvSpPr txBox="1"/>
              <p:nvPr/>
            </p:nvSpPr>
            <p:spPr>
              <a:xfrm>
                <a:off x="8152946" y="2177866"/>
                <a:ext cx="265136" cy="990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r>
                                <a:rPr lang="en-US"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24" name="TextBox 23">
                <a:extLst>
                  <a:ext uri="{FF2B5EF4-FFF2-40B4-BE49-F238E27FC236}">
                    <a16:creationId xmlns:a16="http://schemas.microsoft.com/office/drawing/2014/main" id="{7F9DE60C-6B79-E745-9326-2D0048CA1392}"/>
                  </a:ext>
                </a:extLst>
              </p:cNvPr>
              <p:cNvSpPr txBox="1">
                <a:spLocks noRot="1" noChangeAspect="1" noMove="1" noResize="1" noEditPoints="1" noAdjustHandles="1" noChangeArrowheads="1" noChangeShapeType="1" noTextEdit="1"/>
              </p:cNvSpPr>
              <p:nvPr/>
            </p:nvSpPr>
            <p:spPr>
              <a:xfrm>
                <a:off x="8152946" y="2177866"/>
                <a:ext cx="265136" cy="990784"/>
              </a:xfrm>
              <a:prstGeom prst="rect">
                <a:avLst/>
              </a:prstGeom>
              <a:blipFill>
                <a:blip r:embed="rId14"/>
                <a:stretch>
                  <a:fillRect b="-5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8C6A3D24-5EE8-1347-9576-4073D852DFBC}"/>
              </a:ext>
            </a:extLst>
          </p:cNvPr>
          <p:cNvSpPr txBox="1"/>
          <p:nvPr/>
        </p:nvSpPr>
        <p:spPr>
          <a:xfrm>
            <a:off x="7978378" y="1708781"/>
            <a:ext cx="588623" cy="369332"/>
          </a:xfrm>
          <a:prstGeom prst="rect">
            <a:avLst/>
          </a:prstGeom>
          <a:noFill/>
        </p:spPr>
        <p:txBody>
          <a:bodyPr wrap="none" rtlCol="0">
            <a:spAutoFit/>
          </a:bodyPr>
          <a:lstStyle/>
          <a:p>
            <a:r>
              <a:rPr lang="en-US" dirty="0"/>
              <a:t>King</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E1E55D-BC99-3247-9249-84551B3CEEE9}"/>
                  </a:ext>
                </a:extLst>
              </p:cNvPr>
              <p:cNvSpPr txBox="1"/>
              <p:nvPr/>
            </p:nvSpPr>
            <p:spPr>
              <a:xfrm>
                <a:off x="8147903" y="3325021"/>
                <a:ext cx="5842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4914</m:t>
                          </m:r>
                        </m:sub>
                      </m:sSub>
                    </m:oMath>
                  </m:oMathPara>
                </a14:m>
                <a:endParaRPr lang="en-US" dirty="0"/>
              </a:p>
            </p:txBody>
          </p:sp>
        </mc:Choice>
        <mc:Fallback xmlns="">
          <p:sp>
            <p:nvSpPr>
              <p:cNvPr id="26" name="TextBox 25">
                <a:extLst>
                  <a:ext uri="{FF2B5EF4-FFF2-40B4-BE49-F238E27FC236}">
                    <a16:creationId xmlns:a16="http://schemas.microsoft.com/office/drawing/2014/main" id="{01E1E55D-BC99-3247-9249-84551B3CEEE9}"/>
                  </a:ext>
                </a:extLst>
              </p:cNvPr>
              <p:cNvSpPr txBox="1">
                <a:spLocks noRot="1" noChangeAspect="1" noMove="1" noResize="1" noEditPoints="1" noAdjustHandles="1" noChangeArrowheads="1" noChangeShapeType="1" noTextEdit="1"/>
              </p:cNvSpPr>
              <p:nvPr/>
            </p:nvSpPr>
            <p:spPr>
              <a:xfrm>
                <a:off x="8147903" y="3325021"/>
                <a:ext cx="584263" cy="276999"/>
              </a:xfrm>
              <a:prstGeom prst="rect">
                <a:avLst/>
              </a:prstGeom>
              <a:blipFill>
                <a:blip r:embed="rId15"/>
                <a:stretch>
                  <a:fillRect l="-851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B193A1-0B80-5345-815D-32EC974A933F}"/>
                  </a:ext>
                </a:extLst>
              </p:cNvPr>
              <p:cNvSpPr txBox="1"/>
              <p:nvPr/>
            </p:nvSpPr>
            <p:spPr>
              <a:xfrm>
                <a:off x="9046897" y="2177866"/>
                <a:ext cx="265136" cy="9907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r>
                                <a:rPr lang="en-US"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27" name="TextBox 26">
                <a:extLst>
                  <a:ext uri="{FF2B5EF4-FFF2-40B4-BE49-F238E27FC236}">
                    <a16:creationId xmlns:a16="http://schemas.microsoft.com/office/drawing/2014/main" id="{4CB193A1-0B80-5345-815D-32EC974A933F}"/>
                  </a:ext>
                </a:extLst>
              </p:cNvPr>
              <p:cNvSpPr txBox="1">
                <a:spLocks noRot="1" noChangeAspect="1" noMove="1" noResize="1" noEditPoints="1" noAdjustHandles="1" noChangeArrowheads="1" noChangeShapeType="1" noTextEdit="1"/>
              </p:cNvSpPr>
              <p:nvPr/>
            </p:nvSpPr>
            <p:spPr>
              <a:xfrm>
                <a:off x="9046897" y="2177866"/>
                <a:ext cx="265136" cy="990784"/>
              </a:xfrm>
              <a:prstGeom prst="rect">
                <a:avLst/>
              </a:prstGeom>
              <a:blipFill>
                <a:blip r:embed="rId16"/>
                <a:stretch>
                  <a:fillRect b="-5000"/>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FEB3E52-A310-5341-96B8-AB7B41B2EF0E}"/>
              </a:ext>
            </a:extLst>
          </p:cNvPr>
          <p:cNvSpPr txBox="1"/>
          <p:nvPr/>
        </p:nvSpPr>
        <p:spPr>
          <a:xfrm>
            <a:off x="8772141" y="1708781"/>
            <a:ext cx="814647" cy="369332"/>
          </a:xfrm>
          <a:prstGeom prst="rect">
            <a:avLst/>
          </a:prstGeom>
          <a:noFill/>
        </p:spPr>
        <p:txBody>
          <a:bodyPr wrap="none" rtlCol="0">
            <a:spAutoFit/>
          </a:bodyPr>
          <a:lstStyle/>
          <a:p>
            <a:r>
              <a:rPr lang="en-US" dirty="0"/>
              <a:t>Queen</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160B4C9-7CB4-2643-B4C2-AAB51EB23C80}"/>
                  </a:ext>
                </a:extLst>
              </p:cNvPr>
              <p:cNvSpPr txBox="1"/>
              <p:nvPr/>
            </p:nvSpPr>
            <p:spPr>
              <a:xfrm>
                <a:off x="9041854" y="3325021"/>
                <a:ext cx="3055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7157</m:t>
                          </m:r>
                        </m:sub>
                      </m:sSub>
                    </m:oMath>
                  </m:oMathPara>
                </a14:m>
                <a:endParaRPr lang="en-US" dirty="0"/>
              </a:p>
            </p:txBody>
          </p:sp>
        </mc:Choice>
        <mc:Fallback xmlns="">
          <p:sp>
            <p:nvSpPr>
              <p:cNvPr id="29" name="TextBox 28">
                <a:extLst>
                  <a:ext uri="{FF2B5EF4-FFF2-40B4-BE49-F238E27FC236}">
                    <a16:creationId xmlns:a16="http://schemas.microsoft.com/office/drawing/2014/main" id="{2160B4C9-7CB4-2643-B4C2-AAB51EB23C80}"/>
                  </a:ext>
                </a:extLst>
              </p:cNvPr>
              <p:cNvSpPr txBox="1">
                <a:spLocks noRot="1" noChangeAspect="1" noMove="1" noResize="1" noEditPoints="1" noAdjustHandles="1" noChangeArrowheads="1" noChangeShapeType="1" noTextEdit="1"/>
              </p:cNvSpPr>
              <p:nvPr/>
            </p:nvSpPr>
            <p:spPr>
              <a:xfrm>
                <a:off x="9041854" y="3325021"/>
                <a:ext cx="305596" cy="276999"/>
              </a:xfrm>
              <a:prstGeom prst="rect">
                <a:avLst/>
              </a:prstGeom>
              <a:blipFill>
                <a:blip r:embed="rId17"/>
                <a:stretch>
                  <a:fillRect l="-24000" r="-8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00170DA-F281-D64A-AE51-DB0F5308728D}"/>
                  </a:ext>
                </a:extLst>
              </p:cNvPr>
              <p:cNvSpPr txBox="1"/>
              <p:nvPr/>
            </p:nvSpPr>
            <p:spPr>
              <a:xfrm>
                <a:off x="10110373" y="2177866"/>
                <a:ext cx="265136" cy="990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r>
                                <a:rPr lang="en-US"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30" name="TextBox 29">
                <a:extLst>
                  <a:ext uri="{FF2B5EF4-FFF2-40B4-BE49-F238E27FC236}">
                    <a16:creationId xmlns:a16="http://schemas.microsoft.com/office/drawing/2014/main" id="{100170DA-F281-D64A-AE51-DB0F5308728D}"/>
                  </a:ext>
                </a:extLst>
              </p:cNvPr>
              <p:cNvSpPr txBox="1">
                <a:spLocks noRot="1" noChangeAspect="1" noMove="1" noResize="1" noEditPoints="1" noAdjustHandles="1" noChangeArrowheads="1" noChangeShapeType="1" noTextEdit="1"/>
              </p:cNvSpPr>
              <p:nvPr/>
            </p:nvSpPr>
            <p:spPr>
              <a:xfrm>
                <a:off x="10110373" y="2177866"/>
                <a:ext cx="265136" cy="990784"/>
              </a:xfrm>
              <a:prstGeom prst="rect">
                <a:avLst/>
              </a:prstGeom>
              <a:blipFill>
                <a:blip r:embed="rId18"/>
                <a:stretch>
                  <a:fillRect b="-5000"/>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FA6D1231-24C1-1E45-B79D-50156433CFEC}"/>
              </a:ext>
            </a:extLst>
          </p:cNvPr>
          <p:cNvSpPr txBox="1"/>
          <p:nvPr/>
        </p:nvSpPr>
        <p:spPr>
          <a:xfrm>
            <a:off x="9878097" y="1708781"/>
            <a:ext cx="729687" cy="369332"/>
          </a:xfrm>
          <a:prstGeom prst="rect">
            <a:avLst/>
          </a:prstGeom>
          <a:noFill/>
        </p:spPr>
        <p:txBody>
          <a:bodyPr wrap="none" rtlCol="0">
            <a:spAutoFit/>
          </a:bodyPr>
          <a:lstStyle/>
          <a:p>
            <a:r>
              <a:rPr lang="en-US" dirty="0"/>
              <a:t>Apple</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42B3DBE-FDBB-764B-86B1-1878020EAF4C}"/>
                  </a:ext>
                </a:extLst>
              </p:cNvPr>
              <p:cNvSpPr txBox="1"/>
              <p:nvPr/>
            </p:nvSpPr>
            <p:spPr>
              <a:xfrm>
                <a:off x="10105330" y="3325021"/>
                <a:ext cx="4912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456</m:t>
                          </m:r>
                        </m:sub>
                      </m:sSub>
                    </m:oMath>
                  </m:oMathPara>
                </a14:m>
                <a:endParaRPr lang="en-US" dirty="0"/>
              </a:p>
            </p:txBody>
          </p:sp>
        </mc:Choice>
        <mc:Fallback xmlns="">
          <p:sp>
            <p:nvSpPr>
              <p:cNvPr id="32" name="TextBox 31">
                <a:extLst>
                  <a:ext uri="{FF2B5EF4-FFF2-40B4-BE49-F238E27FC236}">
                    <a16:creationId xmlns:a16="http://schemas.microsoft.com/office/drawing/2014/main" id="{842B3DBE-FDBB-764B-86B1-1878020EAF4C}"/>
                  </a:ext>
                </a:extLst>
              </p:cNvPr>
              <p:cNvSpPr txBox="1">
                <a:spLocks noRot="1" noChangeAspect="1" noMove="1" noResize="1" noEditPoints="1" noAdjustHandles="1" noChangeArrowheads="1" noChangeShapeType="1" noTextEdit="1"/>
              </p:cNvSpPr>
              <p:nvPr/>
            </p:nvSpPr>
            <p:spPr>
              <a:xfrm>
                <a:off x="10105330" y="3325021"/>
                <a:ext cx="491288" cy="276999"/>
              </a:xfrm>
              <a:prstGeom prst="rect">
                <a:avLst/>
              </a:prstGeom>
              <a:blipFill>
                <a:blip r:embed="rId19"/>
                <a:stretch>
                  <a:fillRect l="-10256" r="-256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D368A0-87A6-F34D-9FA9-715151A6EC4E}"/>
                  </a:ext>
                </a:extLst>
              </p:cNvPr>
              <p:cNvSpPr txBox="1"/>
              <p:nvPr/>
            </p:nvSpPr>
            <p:spPr>
              <a:xfrm>
                <a:off x="11004324" y="2177866"/>
                <a:ext cx="265136" cy="9907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r>
                                <a:rPr lang="en-US"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1</m:t>
                              </m:r>
                            </m:e>
                            <m:e>
                              <m:r>
                                <a:rPr lang="en-US" sz="1400" b="0" i="1" smtClean="0">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ea typeface="Cambria Math" panose="02040503050406030204" pitchFamily="18" charset="0"/>
                                </a:rPr>
                                <m:t>0</m:t>
                              </m:r>
                            </m:e>
                          </m:eqArr>
                        </m:e>
                      </m:d>
                    </m:oMath>
                  </m:oMathPara>
                </a14:m>
                <a:endParaRPr lang="en-US" sz="1400" dirty="0"/>
              </a:p>
            </p:txBody>
          </p:sp>
        </mc:Choice>
        <mc:Fallback xmlns="">
          <p:sp>
            <p:nvSpPr>
              <p:cNvPr id="33" name="TextBox 32">
                <a:extLst>
                  <a:ext uri="{FF2B5EF4-FFF2-40B4-BE49-F238E27FC236}">
                    <a16:creationId xmlns:a16="http://schemas.microsoft.com/office/drawing/2014/main" id="{13D368A0-87A6-F34D-9FA9-715151A6EC4E}"/>
                  </a:ext>
                </a:extLst>
              </p:cNvPr>
              <p:cNvSpPr txBox="1">
                <a:spLocks noRot="1" noChangeAspect="1" noMove="1" noResize="1" noEditPoints="1" noAdjustHandles="1" noChangeArrowheads="1" noChangeShapeType="1" noTextEdit="1"/>
              </p:cNvSpPr>
              <p:nvPr/>
            </p:nvSpPr>
            <p:spPr>
              <a:xfrm>
                <a:off x="11004324" y="2177866"/>
                <a:ext cx="265136" cy="990784"/>
              </a:xfrm>
              <a:prstGeom prst="rect">
                <a:avLst/>
              </a:prstGeom>
              <a:blipFill>
                <a:blip r:embed="rId20"/>
                <a:stretch>
                  <a:fillRect b="-5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B1F23755-2094-3B41-8EA3-C928943A9538}"/>
              </a:ext>
            </a:extLst>
          </p:cNvPr>
          <p:cNvSpPr txBox="1"/>
          <p:nvPr/>
        </p:nvSpPr>
        <p:spPr>
          <a:xfrm>
            <a:off x="10718434" y="1708781"/>
            <a:ext cx="867289" cy="369332"/>
          </a:xfrm>
          <a:prstGeom prst="rect">
            <a:avLst/>
          </a:prstGeom>
          <a:noFill/>
        </p:spPr>
        <p:txBody>
          <a:bodyPr wrap="none" rtlCol="0">
            <a:spAutoFit/>
          </a:bodyPr>
          <a:lstStyle/>
          <a:p>
            <a:r>
              <a:rPr lang="en-US" dirty="0"/>
              <a:t>Orange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6FAAFA9-52BD-5D45-86D0-EAD3B1939D74}"/>
                  </a:ext>
                </a:extLst>
              </p:cNvPr>
              <p:cNvSpPr txBox="1"/>
              <p:nvPr/>
            </p:nvSpPr>
            <p:spPr>
              <a:xfrm>
                <a:off x="10999281" y="3325021"/>
                <a:ext cx="3055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6257</m:t>
                          </m:r>
                        </m:sub>
                      </m:sSub>
                    </m:oMath>
                  </m:oMathPara>
                </a14:m>
                <a:endParaRPr lang="en-US" dirty="0"/>
              </a:p>
            </p:txBody>
          </p:sp>
        </mc:Choice>
        <mc:Fallback xmlns="">
          <p:sp>
            <p:nvSpPr>
              <p:cNvPr id="35" name="TextBox 34">
                <a:extLst>
                  <a:ext uri="{FF2B5EF4-FFF2-40B4-BE49-F238E27FC236}">
                    <a16:creationId xmlns:a16="http://schemas.microsoft.com/office/drawing/2014/main" id="{A6FAAFA9-52BD-5D45-86D0-EAD3B1939D74}"/>
                  </a:ext>
                </a:extLst>
              </p:cNvPr>
              <p:cNvSpPr txBox="1">
                <a:spLocks noRot="1" noChangeAspect="1" noMove="1" noResize="1" noEditPoints="1" noAdjustHandles="1" noChangeArrowheads="1" noChangeShapeType="1" noTextEdit="1"/>
              </p:cNvSpPr>
              <p:nvPr/>
            </p:nvSpPr>
            <p:spPr>
              <a:xfrm>
                <a:off x="10999281" y="3325021"/>
                <a:ext cx="305596" cy="276999"/>
              </a:xfrm>
              <a:prstGeom prst="rect">
                <a:avLst/>
              </a:prstGeom>
              <a:blipFill>
                <a:blip r:embed="rId21"/>
                <a:stretch>
                  <a:fillRect l="-24000" r="-88000" b="-8696"/>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B243A70-8467-1D40-8AA7-BF12D9394EF8}"/>
              </a:ext>
            </a:extLst>
          </p:cNvPr>
          <p:cNvSpPr txBox="1"/>
          <p:nvPr/>
        </p:nvSpPr>
        <p:spPr>
          <a:xfrm>
            <a:off x="838200" y="4045684"/>
            <a:ext cx="5858463" cy="369332"/>
          </a:xfrm>
          <a:prstGeom prst="rect">
            <a:avLst/>
          </a:prstGeom>
          <a:noFill/>
        </p:spPr>
        <p:txBody>
          <a:bodyPr wrap="none" rtlCol="0">
            <a:spAutoFit/>
          </a:bodyPr>
          <a:lstStyle/>
          <a:p>
            <a:r>
              <a:rPr lang="en-US" dirty="0"/>
              <a:t>Weakness: distance between any pair of words are the same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F70281E-341E-8C40-8BF5-F826C7A6C05B}"/>
                  </a:ext>
                </a:extLst>
              </p:cNvPr>
              <p:cNvSpPr txBox="1"/>
              <p:nvPr/>
            </p:nvSpPr>
            <p:spPr>
              <a:xfrm>
                <a:off x="1904869" y="4584351"/>
                <a:ext cx="4180760" cy="427746"/>
              </a:xfrm>
              <a:prstGeom prst="rect">
                <a:avLst/>
              </a:prstGeom>
              <a:noFill/>
            </p:spPr>
            <p:txBody>
              <a:bodyPr wrap="none" rtlCol="0">
                <a:spAutoFit/>
              </a:bodyPr>
              <a:lstStyle/>
              <a:p>
                <a:r>
                  <a:rPr lang="en-US" dirty="0"/>
                  <a:t>Euclidean distance = </a:t>
                </a:r>
                <a14:m>
                  <m:oMath xmlns:m="http://schemas.openxmlformats.org/officeDocument/2006/math">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e>
                    </m:rad>
                  </m:oMath>
                </a14:m>
                <a:endParaRPr lang="en-US" dirty="0"/>
              </a:p>
            </p:txBody>
          </p:sp>
        </mc:Choice>
        <mc:Fallback xmlns="">
          <p:sp>
            <p:nvSpPr>
              <p:cNvPr id="37" name="TextBox 36">
                <a:extLst>
                  <a:ext uri="{FF2B5EF4-FFF2-40B4-BE49-F238E27FC236}">
                    <a16:creationId xmlns:a16="http://schemas.microsoft.com/office/drawing/2014/main" id="{7F70281E-341E-8C40-8BF5-F826C7A6C05B}"/>
                  </a:ext>
                </a:extLst>
              </p:cNvPr>
              <p:cNvSpPr txBox="1">
                <a:spLocks noRot="1" noChangeAspect="1" noMove="1" noResize="1" noEditPoints="1" noAdjustHandles="1" noChangeArrowheads="1" noChangeShapeType="1" noTextEdit="1"/>
              </p:cNvSpPr>
              <p:nvPr/>
            </p:nvSpPr>
            <p:spPr>
              <a:xfrm>
                <a:off x="1904869" y="4584351"/>
                <a:ext cx="4180760" cy="427746"/>
              </a:xfrm>
              <a:prstGeom prst="rect">
                <a:avLst/>
              </a:prstGeom>
              <a:blipFill>
                <a:blip r:embed="rId22"/>
                <a:stretch>
                  <a:fillRect l="-1212" b="-17143"/>
                </a:stretch>
              </a:blipFill>
            </p:spPr>
            <p:txBody>
              <a:bodyPr/>
              <a:lstStyle/>
              <a:p>
                <a:r>
                  <a:rPr lang="en-US">
                    <a:noFill/>
                  </a:rPr>
                  <a:t> </a:t>
                </a:r>
              </a:p>
            </p:txBody>
          </p:sp>
        </mc:Fallback>
      </mc:AlternateContent>
      <p:sp>
        <p:nvSpPr>
          <p:cNvPr id="38" name="Date Placeholder 37">
            <a:extLst>
              <a:ext uri="{FF2B5EF4-FFF2-40B4-BE49-F238E27FC236}">
                <a16:creationId xmlns:a16="http://schemas.microsoft.com/office/drawing/2014/main" id="{EA43A6CA-B06C-2D4B-8F74-B94BF192033B}"/>
              </a:ext>
            </a:extLst>
          </p:cNvPr>
          <p:cNvSpPr>
            <a:spLocks noGrp="1"/>
          </p:cNvSpPr>
          <p:nvPr>
            <p:ph type="dt" sz="half" idx="10"/>
          </p:nvPr>
        </p:nvSpPr>
        <p:spPr/>
        <p:txBody>
          <a:bodyPr/>
          <a:lstStyle/>
          <a:p>
            <a:fld id="{0F61A762-7730-DC48-B9A2-A4BD8B1AAD66}" type="datetime1">
              <a:rPr lang="en-US" smtClean="0"/>
              <a:t>10/31/18</a:t>
            </a:fld>
            <a:endParaRPr lang="en-US"/>
          </a:p>
        </p:txBody>
      </p:sp>
      <p:sp>
        <p:nvSpPr>
          <p:cNvPr id="39" name="Footer Placeholder 38">
            <a:extLst>
              <a:ext uri="{FF2B5EF4-FFF2-40B4-BE49-F238E27FC236}">
                <a16:creationId xmlns:a16="http://schemas.microsoft.com/office/drawing/2014/main" id="{D6B8522F-E28F-2D40-990A-74650BB92DDC}"/>
              </a:ext>
            </a:extLst>
          </p:cNvPr>
          <p:cNvSpPr>
            <a:spLocks noGrp="1"/>
          </p:cNvSpPr>
          <p:nvPr>
            <p:ph type="ftr" sz="quarter" idx="11"/>
          </p:nvPr>
        </p:nvSpPr>
        <p:spPr/>
        <p:txBody>
          <a:bodyPr/>
          <a:lstStyle/>
          <a:p>
            <a:r>
              <a:rPr lang="en-US"/>
              <a:t>CS596 Machine Learning, SDSU</a:t>
            </a:r>
          </a:p>
        </p:txBody>
      </p:sp>
      <p:sp>
        <p:nvSpPr>
          <p:cNvPr id="40" name="Slide Number Placeholder 39">
            <a:extLst>
              <a:ext uri="{FF2B5EF4-FFF2-40B4-BE49-F238E27FC236}">
                <a16:creationId xmlns:a16="http://schemas.microsoft.com/office/drawing/2014/main" id="{83FD9417-4DD8-1341-A542-192F6106A552}"/>
              </a:ext>
            </a:extLst>
          </p:cNvPr>
          <p:cNvSpPr>
            <a:spLocks noGrp="1"/>
          </p:cNvSpPr>
          <p:nvPr>
            <p:ph type="sldNum" sz="quarter" idx="12"/>
          </p:nvPr>
        </p:nvSpPr>
        <p:spPr/>
        <p:txBody>
          <a:bodyPr/>
          <a:lstStyle/>
          <a:p>
            <a:fld id="{C5E58D30-4ED1-5B49-9F4E-015BAF999FD1}" type="slidenum">
              <a:rPr lang="en-US" smtClean="0"/>
              <a:t>3</a:t>
            </a:fld>
            <a:endParaRPr lang="en-US"/>
          </a:p>
        </p:txBody>
      </p:sp>
      <p:sp>
        <p:nvSpPr>
          <p:cNvPr id="41" name="TextBox 40">
            <a:extLst>
              <a:ext uri="{FF2B5EF4-FFF2-40B4-BE49-F238E27FC236}">
                <a16:creationId xmlns:a16="http://schemas.microsoft.com/office/drawing/2014/main" id="{42173FD8-5B3C-FB49-A9D3-F6AEAC605116}"/>
              </a:ext>
            </a:extLst>
          </p:cNvPr>
          <p:cNvSpPr txBox="1"/>
          <p:nvPr/>
        </p:nvSpPr>
        <p:spPr>
          <a:xfrm>
            <a:off x="1904869" y="5260923"/>
            <a:ext cx="1811201" cy="369332"/>
          </a:xfrm>
          <a:prstGeom prst="rect">
            <a:avLst/>
          </a:prstGeom>
          <a:noFill/>
        </p:spPr>
        <p:txBody>
          <a:bodyPr wrap="none" rtlCol="0">
            <a:spAutoFit/>
          </a:bodyPr>
          <a:lstStyle/>
          <a:p>
            <a:r>
              <a:rPr lang="en-US" dirty="0"/>
              <a:t>Inner product = 0</a:t>
            </a:r>
          </a:p>
        </p:txBody>
      </p:sp>
      <p:sp>
        <p:nvSpPr>
          <p:cNvPr id="3" name="TextBox 2">
            <a:extLst>
              <a:ext uri="{FF2B5EF4-FFF2-40B4-BE49-F238E27FC236}">
                <a16:creationId xmlns:a16="http://schemas.microsoft.com/office/drawing/2014/main" id="{B328CE8B-F555-5F48-BBA8-948D6B8431E8}"/>
              </a:ext>
            </a:extLst>
          </p:cNvPr>
          <p:cNvSpPr txBox="1"/>
          <p:nvPr/>
        </p:nvSpPr>
        <p:spPr>
          <a:xfrm>
            <a:off x="7336066" y="4925318"/>
            <a:ext cx="3411575" cy="369332"/>
          </a:xfrm>
          <a:prstGeom prst="rect">
            <a:avLst/>
          </a:prstGeom>
          <a:noFill/>
        </p:spPr>
        <p:txBody>
          <a:bodyPr wrap="none" rtlCol="0">
            <a:spAutoFit/>
          </a:bodyPr>
          <a:lstStyle/>
          <a:p>
            <a:r>
              <a:rPr lang="en-US" dirty="0"/>
              <a:t>I   would   like   some   apple   juice</a:t>
            </a:r>
          </a:p>
        </p:txBody>
      </p:sp>
      <p:sp>
        <p:nvSpPr>
          <p:cNvPr id="42" name="TextBox 41">
            <a:extLst>
              <a:ext uri="{FF2B5EF4-FFF2-40B4-BE49-F238E27FC236}">
                <a16:creationId xmlns:a16="http://schemas.microsoft.com/office/drawing/2014/main" id="{F59FC3BB-B56C-0449-9D7A-BCB2E66373F4}"/>
              </a:ext>
            </a:extLst>
          </p:cNvPr>
          <p:cNvSpPr txBox="1"/>
          <p:nvPr/>
        </p:nvSpPr>
        <p:spPr>
          <a:xfrm>
            <a:off x="7336066" y="5390357"/>
            <a:ext cx="3622915" cy="369332"/>
          </a:xfrm>
          <a:prstGeom prst="rect">
            <a:avLst/>
          </a:prstGeom>
          <a:noFill/>
        </p:spPr>
        <p:txBody>
          <a:bodyPr wrap="none" rtlCol="0">
            <a:spAutoFit/>
          </a:bodyPr>
          <a:lstStyle/>
          <a:p>
            <a:r>
              <a:rPr lang="en-US" dirty="0"/>
              <a:t>I   would   like   some   orange  _____</a:t>
            </a:r>
          </a:p>
        </p:txBody>
      </p:sp>
    </p:spTree>
    <p:extLst>
      <p:ext uri="{BB962C8B-B14F-4D97-AF65-F5344CB8AC3E}">
        <p14:creationId xmlns:p14="http://schemas.microsoft.com/office/powerpoint/2010/main" val="57675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linds(horizontal)">
                                      <p:cBhvr>
                                        <p:cTn id="41" dur="500"/>
                                        <p:tgtEl>
                                          <p:spTgt spid="1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linds(horizontal)">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linds(horizontal)">
                                      <p:cBhvr>
                                        <p:cTn id="49" dur="500"/>
                                        <p:tgtEl>
                                          <p:spTgt spid="17"/>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linds(horizontal)">
                                      <p:cBhvr>
                                        <p:cTn id="58" dur="500"/>
                                        <p:tgtEl>
                                          <p:spTgt spid="2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linds(horizontal)">
                                      <p:cBhvr>
                                        <p:cTn id="61" dur="500"/>
                                        <p:tgtEl>
                                          <p:spTgt spid="2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blinds(horizontal)">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blinds(horizontal)">
                                      <p:cBhvr>
                                        <p:cTn id="69" dur="500"/>
                                        <p:tgtEl>
                                          <p:spTgt spid="24"/>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linds(horizontal)">
                                      <p:cBhvr>
                                        <p:cTn id="72" dur="500"/>
                                        <p:tgtEl>
                                          <p:spTgt spid="25"/>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linds(horizontal)">
                                      <p:cBhvr>
                                        <p:cTn id="75" dur="500"/>
                                        <p:tgtEl>
                                          <p:spTgt spid="26"/>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blinds(horizontal)">
                                      <p:cBhvr>
                                        <p:cTn id="78" dur="500"/>
                                        <p:tgtEl>
                                          <p:spTgt spid="27"/>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blinds(horizontal)">
                                      <p:cBhvr>
                                        <p:cTn id="81" dur="500"/>
                                        <p:tgtEl>
                                          <p:spTgt spid="28"/>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blinds(horizontal)">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blinds(horizontal)">
                                      <p:cBhvr>
                                        <p:cTn id="89" dur="500"/>
                                        <p:tgtEl>
                                          <p:spTgt spid="30"/>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linds(horizontal)">
                                      <p:cBhvr>
                                        <p:cTn id="92" dur="500"/>
                                        <p:tgtEl>
                                          <p:spTgt spid="31"/>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blinds(horizontal)">
                                      <p:cBhvr>
                                        <p:cTn id="95" dur="500"/>
                                        <p:tgtEl>
                                          <p:spTgt spid="32"/>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blinds(horizontal)">
                                      <p:cBhvr>
                                        <p:cTn id="98" dur="500"/>
                                        <p:tgtEl>
                                          <p:spTgt spid="33"/>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blinds(horizontal)">
                                      <p:cBhvr>
                                        <p:cTn id="101" dur="500"/>
                                        <p:tgtEl>
                                          <p:spTgt spid="34"/>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blinds(horizontal)">
                                      <p:cBhvr>
                                        <p:cTn id="104" dur="500"/>
                                        <p:tgtEl>
                                          <p:spTgt spid="35"/>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blinds(horizontal)">
                                      <p:cBhvr>
                                        <p:cTn id="109" dur="500"/>
                                        <p:tgtEl>
                                          <p:spTgt spid="36"/>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blinds(horizontal)">
                                      <p:cBhvr>
                                        <p:cTn id="114" dur="500"/>
                                        <p:tgtEl>
                                          <p:spTgt spid="37"/>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blinds(horizontal)">
                                      <p:cBhvr>
                                        <p:cTn id="119" dur="500"/>
                                        <p:tgtEl>
                                          <p:spTgt spid="41"/>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3"/>
                                        </p:tgtEl>
                                        <p:attrNameLst>
                                          <p:attrName>style.visibility</p:attrName>
                                        </p:attrNameLst>
                                      </p:cBhvr>
                                      <p:to>
                                        <p:strVal val="visible"/>
                                      </p:to>
                                    </p:set>
                                    <p:animEffect transition="in" filter="blinds(horizontal)">
                                      <p:cBhvr>
                                        <p:cTn id="124" dur="500"/>
                                        <p:tgtEl>
                                          <p:spTgt spid="3"/>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blinds(horizontal)">
                                      <p:cBhvr>
                                        <p:cTn id="1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41" grpId="0"/>
      <p:bldP spid="3"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7E90-3E8C-864E-A643-7261F6AA27DA}"/>
              </a:ext>
            </a:extLst>
          </p:cNvPr>
          <p:cNvSpPr>
            <a:spLocks noGrp="1"/>
          </p:cNvSpPr>
          <p:nvPr>
            <p:ph type="title"/>
          </p:nvPr>
        </p:nvSpPr>
        <p:spPr>
          <a:xfrm>
            <a:off x="838200" y="365125"/>
            <a:ext cx="10515600" cy="1040093"/>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A feature-like representation</a:t>
            </a:r>
          </a:p>
        </p:txBody>
      </p:sp>
      <p:graphicFrame>
        <p:nvGraphicFramePr>
          <p:cNvPr id="8" name="Content Placeholder 7">
            <a:extLst>
              <a:ext uri="{FF2B5EF4-FFF2-40B4-BE49-F238E27FC236}">
                <a16:creationId xmlns:a16="http://schemas.microsoft.com/office/drawing/2014/main" id="{734C8365-1BAE-0449-BEB9-8D46465931C9}"/>
              </a:ext>
            </a:extLst>
          </p:cNvPr>
          <p:cNvGraphicFramePr>
            <a:graphicFrameLocks noGrp="1"/>
          </p:cNvGraphicFramePr>
          <p:nvPr>
            <p:ph idx="1"/>
            <p:extLst>
              <p:ext uri="{D42A27DB-BD31-4B8C-83A1-F6EECF244321}">
                <p14:modId xmlns:p14="http://schemas.microsoft.com/office/powerpoint/2010/main" val="2081474344"/>
              </p:ext>
            </p:extLst>
          </p:nvPr>
        </p:nvGraphicFramePr>
        <p:xfrm>
          <a:off x="1202342" y="1867527"/>
          <a:ext cx="10515603" cy="2966720"/>
        </p:xfrm>
        <a:graphic>
          <a:graphicData uri="http://schemas.openxmlformats.org/drawingml/2006/table">
            <a:tbl>
              <a:tblPr firstRow="1" bandRow="1">
                <a:tableStyleId>{5940675A-B579-460E-94D1-54222C63F5DA}</a:tableStyleId>
              </a:tblPr>
              <a:tblGrid>
                <a:gridCol w="1502229">
                  <a:extLst>
                    <a:ext uri="{9D8B030D-6E8A-4147-A177-3AD203B41FA5}">
                      <a16:colId xmlns:a16="http://schemas.microsoft.com/office/drawing/2014/main" val="160147939"/>
                    </a:ext>
                  </a:extLst>
                </a:gridCol>
                <a:gridCol w="1502229">
                  <a:extLst>
                    <a:ext uri="{9D8B030D-6E8A-4147-A177-3AD203B41FA5}">
                      <a16:colId xmlns:a16="http://schemas.microsoft.com/office/drawing/2014/main" val="926608128"/>
                    </a:ext>
                  </a:extLst>
                </a:gridCol>
                <a:gridCol w="1502229">
                  <a:extLst>
                    <a:ext uri="{9D8B030D-6E8A-4147-A177-3AD203B41FA5}">
                      <a16:colId xmlns:a16="http://schemas.microsoft.com/office/drawing/2014/main" val="1577940990"/>
                    </a:ext>
                  </a:extLst>
                </a:gridCol>
                <a:gridCol w="1502229">
                  <a:extLst>
                    <a:ext uri="{9D8B030D-6E8A-4147-A177-3AD203B41FA5}">
                      <a16:colId xmlns:a16="http://schemas.microsoft.com/office/drawing/2014/main" val="4254456090"/>
                    </a:ext>
                  </a:extLst>
                </a:gridCol>
                <a:gridCol w="1502229">
                  <a:extLst>
                    <a:ext uri="{9D8B030D-6E8A-4147-A177-3AD203B41FA5}">
                      <a16:colId xmlns:a16="http://schemas.microsoft.com/office/drawing/2014/main" val="641437957"/>
                    </a:ext>
                  </a:extLst>
                </a:gridCol>
                <a:gridCol w="1502229">
                  <a:extLst>
                    <a:ext uri="{9D8B030D-6E8A-4147-A177-3AD203B41FA5}">
                      <a16:colId xmlns:a16="http://schemas.microsoft.com/office/drawing/2014/main" val="3423074107"/>
                    </a:ext>
                  </a:extLst>
                </a:gridCol>
                <a:gridCol w="1502229">
                  <a:extLst>
                    <a:ext uri="{9D8B030D-6E8A-4147-A177-3AD203B41FA5}">
                      <a16:colId xmlns:a16="http://schemas.microsoft.com/office/drawing/2014/main" val="376355574"/>
                    </a:ext>
                  </a:extLst>
                </a:gridCol>
              </a:tblGrid>
              <a:tr h="370840">
                <a:tc>
                  <a:txBody>
                    <a:bodyPr/>
                    <a:lstStyle/>
                    <a:p>
                      <a:pPr algn="ctr"/>
                      <a:endParaRPr lang="en-US" dirty="0"/>
                    </a:p>
                  </a:txBody>
                  <a:tcPr anchor="ctr"/>
                </a:tc>
                <a:tc>
                  <a:txBody>
                    <a:bodyPr/>
                    <a:lstStyle/>
                    <a:p>
                      <a:pPr algn="ctr"/>
                      <a:r>
                        <a:rPr lang="en-US" dirty="0"/>
                        <a:t>Man</a:t>
                      </a:r>
                    </a:p>
                  </a:txBody>
                  <a:tcPr anchor="ctr"/>
                </a:tc>
                <a:tc>
                  <a:txBody>
                    <a:bodyPr/>
                    <a:lstStyle/>
                    <a:p>
                      <a:pPr algn="ctr"/>
                      <a:r>
                        <a:rPr lang="en-US" dirty="0"/>
                        <a:t>Woman</a:t>
                      </a:r>
                    </a:p>
                  </a:txBody>
                  <a:tcPr anchor="ctr"/>
                </a:tc>
                <a:tc>
                  <a:txBody>
                    <a:bodyPr/>
                    <a:lstStyle/>
                    <a:p>
                      <a:pPr algn="ctr"/>
                      <a:r>
                        <a:rPr lang="en-US" dirty="0"/>
                        <a:t>King</a:t>
                      </a:r>
                    </a:p>
                  </a:txBody>
                  <a:tcPr anchor="ctr"/>
                </a:tc>
                <a:tc>
                  <a:txBody>
                    <a:bodyPr/>
                    <a:lstStyle/>
                    <a:p>
                      <a:pPr algn="ctr"/>
                      <a:r>
                        <a:rPr lang="en-US" dirty="0"/>
                        <a:t>Queen</a:t>
                      </a:r>
                    </a:p>
                  </a:txBody>
                  <a:tcPr anchor="ctr"/>
                </a:tc>
                <a:tc>
                  <a:txBody>
                    <a:bodyPr/>
                    <a:lstStyle/>
                    <a:p>
                      <a:pPr algn="ctr"/>
                      <a:r>
                        <a:rPr lang="en-US" dirty="0"/>
                        <a:t>Apple</a:t>
                      </a:r>
                    </a:p>
                  </a:txBody>
                  <a:tcPr anchor="ctr"/>
                </a:tc>
                <a:tc>
                  <a:txBody>
                    <a:bodyPr/>
                    <a:lstStyle/>
                    <a:p>
                      <a:pPr algn="ctr"/>
                      <a:r>
                        <a:rPr lang="en-US" dirty="0"/>
                        <a:t>Orange</a:t>
                      </a:r>
                    </a:p>
                  </a:txBody>
                  <a:tcPr anchor="ctr"/>
                </a:tc>
                <a:extLst>
                  <a:ext uri="{0D108BD9-81ED-4DB2-BD59-A6C34878D82A}">
                    <a16:rowId xmlns:a16="http://schemas.microsoft.com/office/drawing/2014/main" val="218267331"/>
                  </a:ext>
                </a:extLst>
              </a:tr>
              <a:tr h="370840">
                <a:tc>
                  <a:txBody>
                    <a:bodyPr/>
                    <a:lstStyle/>
                    <a:p>
                      <a:pPr algn="ctr"/>
                      <a:r>
                        <a:rPr lang="en-US" dirty="0"/>
                        <a:t>Gender</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-0.98</a:t>
                      </a:r>
                    </a:p>
                  </a:txBody>
                  <a:tcPr anchor="ctr"/>
                </a:tc>
                <a:tc>
                  <a:txBody>
                    <a:bodyPr/>
                    <a:lstStyle/>
                    <a:p>
                      <a:pPr algn="ctr"/>
                      <a:r>
                        <a:rPr lang="en-US" dirty="0"/>
                        <a:t>0.97</a:t>
                      </a:r>
                    </a:p>
                  </a:txBody>
                  <a:tcPr anchor="ctr"/>
                </a:tc>
                <a:tc>
                  <a:txBody>
                    <a:bodyPr/>
                    <a:lstStyle/>
                    <a:p>
                      <a:pPr algn="ctr"/>
                      <a:r>
                        <a:rPr lang="en-US" dirty="0"/>
                        <a:t>0.00</a:t>
                      </a:r>
                    </a:p>
                  </a:txBody>
                  <a:tcPr anchor="ctr"/>
                </a:tc>
                <a:tc>
                  <a:txBody>
                    <a:bodyPr/>
                    <a:lstStyle/>
                    <a:p>
                      <a:pPr algn="ctr"/>
                      <a:r>
                        <a:rPr lang="en-US" dirty="0"/>
                        <a:t>-0.01</a:t>
                      </a:r>
                    </a:p>
                  </a:txBody>
                  <a:tcPr anchor="ctr"/>
                </a:tc>
                <a:extLst>
                  <a:ext uri="{0D108BD9-81ED-4DB2-BD59-A6C34878D82A}">
                    <a16:rowId xmlns:a16="http://schemas.microsoft.com/office/drawing/2014/main" val="492380859"/>
                  </a:ext>
                </a:extLst>
              </a:tr>
              <a:tr h="370840">
                <a:tc>
                  <a:txBody>
                    <a:bodyPr/>
                    <a:lstStyle/>
                    <a:p>
                      <a:pPr algn="ctr"/>
                      <a:r>
                        <a:rPr lang="en-US" dirty="0"/>
                        <a:t>Royal</a:t>
                      </a:r>
                    </a:p>
                  </a:txBody>
                  <a:tcPr anchor="ctr"/>
                </a:tc>
                <a:tc>
                  <a:txBody>
                    <a:bodyPr/>
                    <a:lstStyle/>
                    <a:p>
                      <a:pPr algn="ctr"/>
                      <a:r>
                        <a:rPr lang="en-US" dirty="0"/>
                        <a:t>0.01</a:t>
                      </a:r>
                    </a:p>
                  </a:txBody>
                  <a:tcPr anchor="ctr"/>
                </a:tc>
                <a:tc>
                  <a:txBody>
                    <a:bodyPr/>
                    <a:lstStyle/>
                    <a:p>
                      <a:pPr algn="ctr"/>
                      <a:r>
                        <a:rPr lang="en-US" dirty="0"/>
                        <a:t>0.02</a:t>
                      </a:r>
                    </a:p>
                  </a:txBody>
                  <a:tcPr anchor="ctr"/>
                </a:tc>
                <a:tc>
                  <a:txBody>
                    <a:bodyPr/>
                    <a:lstStyle/>
                    <a:p>
                      <a:pPr algn="ctr"/>
                      <a:r>
                        <a:rPr lang="en-US" dirty="0"/>
                        <a:t>0.93</a:t>
                      </a:r>
                    </a:p>
                  </a:txBody>
                  <a:tcPr anchor="ctr"/>
                </a:tc>
                <a:tc>
                  <a:txBody>
                    <a:bodyPr/>
                    <a:lstStyle/>
                    <a:p>
                      <a:pPr algn="ctr"/>
                      <a:r>
                        <a:rPr lang="en-US" dirty="0"/>
                        <a:t>0.98</a:t>
                      </a:r>
                    </a:p>
                  </a:txBody>
                  <a:tcPr anchor="ctr"/>
                </a:tc>
                <a:tc>
                  <a:txBody>
                    <a:bodyPr/>
                    <a:lstStyle/>
                    <a:p>
                      <a:pPr algn="ctr"/>
                      <a:r>
                        <a:rPr lang="en-US" dirty="0"/>
                        <a:t>-0.01</a:t>
                      </a:r>
                    </a:p>
                  </a:txBody>
                  <a:tcPr anchor="ctr"/>
                </a:tc>
                <a:tc>
                  <a:txBody>
                    <a:bodyPr/>
                    <a:lstStyle/>
                    <a:p>
                      <a:pPr algn="ctr"/>
                      <a:r>
                        <a:rPr lang="en-US" dirty="0"/>
                        <a:t>0.00</a:t>
                      </a:r>
                    </a:p>
                  </a:txBody>
                  <a:tcPr anchor="ctr"/>
                </a:tc>
                <a:extLst>
                  <a:ext uri="{0D108BD9-81ED-4DB2-BD59-A6C34878D82A}">
                    <a16:rowId xmlns:a16="http://schemas.microsoft.com/office/drawing/2014/main" val="3545676138"/>
                  </a:ext>
                </a:extLst>
              </a:tr>
              <a:tr h="370840">
                <a:tc>
                  <a:txBody>
                    <a:bodyPr/>
                    <a:lstStyle/>
                    <a:p>
                      <a:pPr algn="ctr"/>
                      <a:r>
                        <a:rPr lang="en-US" dirty="0"/>
                        <a:t>Age</a:t>
                      </a:r>
                    </a:p>
                  </a:txBody>
                  <a:tcPr anchor="ctr"/>
                </a:tc>
                <a:tc>
                  <a:txBody>
                    <a:bodyPr/>
                    <a:lstStyle/>
                    <a:p>
                      <a:pPr algn="ctr"/>
                      <a:r>
                        <a:rPr lang="en-US" dirty="0"/>
                        <a:t>0.03</a:t>
                      </a:r>
                    </a:p>
                  </a:txBody>
                  <a:tcPr anchor="ctr"/>
                </a:tc>
                <a:tc>
                  <a:txBody>
                    <a:bodyPr/>
                    <a:lstStyle/>
                    <a:p>
                      <a:pPr algn="ctr"/>
                      <a:r>
                        <a:rPr lang="en-US" dirty="0"/>
                        <a:t>0.02</a:t>
                      </a:r>
                    </a:p>
                  </a:txBody>
                  <a:tcPr anchor="ctr"/>
                </a:tc>
                <a:tc>
                  <a:txBody>
                    <a:bodyPr/>
                    <a:lstStyle/>
                    <a:p>
                      <a:pPr algn="ctr"/>
                      <a:r>
                        <a:rPr lang="en-US" dirty="0"/>
                        <a:t>0.72</a:t>
                      </a:r>
                    </a:p>
                  </a:txBody>
                  <a:tcPr anchor="ctr"/>
                </a:tc>
                <a:tc>
                  <a:txBody>
                    <a:bodyPr/>
                    <a:lstStyle/>
                    <a:p>
                      <a:pPr algn="ctr"/>
                      <a:r>
                        <a:rPr lang="en-US" dirty="0"/>
                        <a:t>0.68</a:t>
                      </a:r>
                    </a:p>
                  </a:txBody>
                  <a:tcPr anchor="ctr"/>
                </a:tc>
                <a:tc>
                  <a:txBody>
                    <a:bodyPr/>
                    <a:lstStyle/>
                    <a:p>
                      <a:pPr algn="ctr"/>
                      <a:r>
                        <a:rPr lang="en-US" dirty="0"/>
                        <a:t>0.03</a:t>
                      </a:r>
                    </a:p>
                  </a:txBody>
                  <a:tcPr anchor="ctr"/>
                </a:tc>
                <a:tc>
                  <a:txBody>
                    <a:bodyPr/>
                    <a:lstStyle/>
                    <a:p>
                      <a:pPr algn="ctr"/>
                      <a:r>
                        <a:rPr lang="en-US" dirty="0"/>
                        <a:t>0.02</a:t>
                      </a:r>
                    </a:p>
                  </a:txBody>
                  <a:tcPr anchor="ctr"/>
                </a:tc>
                <a:extLst>
                  <a:ext uri="{0D108BD9-81ED-4DB2-BD59-A6C34878D82A}">
                    <a16:rowId xmlns:a16="http://schemas.microsoft.com/office/drawing/2014/main" val="2060775237"/>
                  </a:ext>
                </a:extLst>
              </a:tr>
              <a:tr h="370840">
                <a:tc>
                  <a:txBody>
                    <a:bodyPr/>
                    <a:lstStyle/>
                    <a:p>
                      <a:pPr algn="ctr"/>
                      <a:r>
                        <a:rPr lang="en-US" dirty="0"/>
                        <a:t>Food</a:t>
                      </a:r>
                    </a:p>
                  </a:txBody>
                  <a:tcPr anchor="ctr"/>
                </a:tc>
                <a:tc>
                  <a:txBody>
                    <a:bodyPr/>
                    <a:lstStyle/>
                    <a:p>
                      <a:pPr algn="ctr"/>
                      <a:r>
                        <a:rPr lang="en-US" dirty="0"/>
                        <a:t>0.0</a:t>
                      </a:r>
                    </a:p>
                  </a:txBody>
                  <a:tcPr anchor="ctr"/>
                </a:tc>
                <a:tc>
                  <a:txBody>
                    <a:bodyPr/>
                    <a:lstStyle/>
                    <a:p>
                      <a:pPr algn="ctr"/>
                      <a:r>
                        <a:rPr lang="en-US" dirty="0"/>
                        <a:t>0.00</a:t>
                      </a:r>
                    </a:p>
                  </a:txBody>
                  <a:tcPr anchor="ctr"/>
                </a:tc>
                <a:tc>
                  <a:txBody>
                    <a:bodyPr/>
                    <a:lstStyle/>
                    <a:p>
                      <a:pPr algn="ctr"/>
                      <a:r>
                        <a:rPr lang="en-US" dirty="0"/>
                        <a:t>0.01</a:t>
                      </a:r>
                    </a:p>
                  </a:txBody>
                  <a:tcPr anchor="ctr"/>
                </a:tc>
                <a:tc>
                  <a:txBody>
                    <a:bodyPr/>
                    <a:lstStyle/>
                    <a:p>
                      <a:pPr algn="ctr"/>
                      <a:r>
                        <a:rPr lang="en-US" dirty="0"/>
                        <a:t>0.02</a:t>
                      </a:r>
                    </a:p>
                  </a:txBody>
                  <a:tcPr anchor="ctr"/>
                </a:tc>
                <a:tc>
                  <a:txBody>
                    <a:bodyPr/>
                    <a:lstStyle/>
                    <a:p>
                      <a:pPr algn="ctr"/>
                      <a:r>
                        <a:rPr lang="en-US" dirty="0"/>
                        <a:t>0.95</a:t>
                      </a:r>
                    </a:p>
                  </a:txBody>
                  <a:tcPr anchor="ctr"/>
                </a:tc>
                <a:tc>
                  <a:txBody>
                    <a:bodyPr/>
                    <a:lstStyle/>
                    <a:p>
                      <a:pPr algn="ctr"/>
                      <a:r>
                        <a:rPr lang="en-US" dirty="0"/>
                        <a:t>0.97</a:t>
                      </a:r>
                    </a:p>
                  </a:txBody>
                  <a:tcPr anchor="ctr"/>
                </a:tc>
                <a:extLst>
                  <a:ext uri="{0D108BD9-81ED-4DB2-BD59-A6C34878D82A}">
                    <a16:rowId xmlns:a16="http://schemas.microsoft.com/office/drawing/2014/main" val="3406095794"/>
                  </a:ext>
                </a:extLst>
              </a:tr>
              <a:tr h="370840">
                <a:tc>
                  <a:txBody>
                    <a:bodyPr/>
                    <a:lstStyle/>
                    <a:p>
                      <a:pPr algn="ctr"/>
                      <a:r>
                        <a:rPr lang="en-US" dirty="0"/>
                        <a:t>Human</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0.98</a:t>
                      </a:r>
                    </a:p>
                  </a:txBody>
                  <a:tcPr anchor="ctr"/>
                </a:tc>
                <a:tc>
                  <a:txBody>
                    <a:bodyPr/>
                    <a:lstStyle/>
                    <a:p>
                      <a:pPr algn="ctr"/>
                      <a:r>
                        <a:rPr lang="en-US" dirty="0"/>
                        <a:t>0.99</a:t>
                      </a:r>
                    </a:p>
                  </a:txBody>
                  <a:tcPr anchor="ctr"/>
                </a:tc>
                <a:tc>
                  <a:txBody>
                    <a:bodyPr/>
                    <a:lstStyle/>
                    <a:p>
                      <a:pPr algn="ctr"/>
                      <a:r>
                        <a:rPr lang="en-US" dirty="0"/>
                        <a:t>0.01</a:t>
                      </a:r>
                    </a:p>
                  </a:txBody>
                  <a:tcPr anchor="ctr"/>
                </a:tc>
                <a:tc>
                  <a:txBody>
                    <a:bodyPr/>
                    <a:lstStyle/>
                    <a:p>
                      <a:pPr algn="ctr"/>
                      <a:r>
                        <a:rPr lang="en-US" dirty="0"/>
                        <a:t>-0.01</a:t>
                      </a:r>
                    </a:p>
                  </a:txBody>
                  <a:tcPr anchor="ctr"/>
                </a:tc>
                <a:extLst>
                  <a:ext uri="{0D108BD9-81ED-4DB2-BD59-A6C34878D82A}">
                    <a16:rowId xmlns:a16="http://schemas.microsoft.com/office/drawing/2014/main" val="128591912"/>
                  </a:ext>
                </a:extLst>
              </a:tr>
              <a:tr h="370840">
                <a:tc>
                  <a:txBody>
                    <a:bodyPr/>
                    <a:lstStyle/>
                    <a:p>
                      <a:pPr algn="ctr"/>
                      <a:r>
                        <a:rPr lang="en-US" dirty="0"/>
                        <a:t>Plant</a:t>
                      </a:r>
                    </a:p>
                  </a:txBody>
                  <a:tcPr anchor="ctr"/>
                </a:tc>
                <a:tc>
                  <a:txBody>
                    <a:bodyPr/>
                    <a:lstStyle/>
                    <a:p>
                      <a:pPr algn="ctr"/>
                      <a:r>
                        <a:rPr lang="en-US" dirty="0"/>
                        <a:t>-0.01</a:t>
                      </a:r>
                    </a:p>
                  </a:txBody>
                  <a:tcPr anchor="ctr"/>
                </a:tc>
                <a:tc>
                  <a:txBody>
                    <a:bodyPr/>
                    <a:lstStyle/>
                    <a:p>
                      <a:pPr algn="ctr"/>
                      <a:r>
                        <a:rPr lang="en-US" dirty="0"/>
                        <a:t>0.01</a:t>
                      </a:r>
                    </a:p>
                  </a:txBody>
                  <a:tcPr anchor="ctr"/>
                </a:tc>
                <a:tc>
                  <a:txBody>
                    <a:bodyPr/>
                    <a:lstStyle/>
                    <a:p>
                      <a:pPr algn="ctr"/>
                      <a:r>
                        <a:rPr lang="en-US" dirty="0"/>
                        <a:t>0.01</a:t>
                      </a:r>
                    </a:p>
                  </a:txBody>
                  <a:tcPr anchor="ctr"/>
                </a:tc>
                <a:tc>
                  <a:txBody>
                    <a:bodyPr/>
                    <a:lstStyle/>
                    <a:p>
                      <a:pPr algn="ctr"/>
                      <a:r>
                        <a:rPr lang="en-US" dirty="0"/>
                        <a:t>0.00</a:t>
                      </a:r>
                    </a:p>
                  </a:txBody>
                  <a:tcPr anchor="ctr"/>
                </a:tc>
                <a:tc>
                  <a:txBody>
                    <a:bodyPr/>
                    <a:lstStyle/>
                    <a:p>
                      <a:pPr algn="ctr"/>
                      <a:r>
                        <a:rPr lang="en-US" dirty="0"/>
                        <a:t>0.98</a:t>
                      </a:r>
                    </a:p>
                  </a:txBody>
                  <a:tcPr anchor="ctr"/>
                </a:tc>
                <a:tc>
                  <a:txBody>
                    <a:bodyPr/>
                    <a:lstStyle/>
                    <a:p>
                      <a:pPr algn="ctr"/>
                      <a:r>
                        <a:rPr lang="en-US" dirty="0"/>
                        <a:t>0.96</a:t>
                      </a:r>
                    </a:p>
                  </a:txBody>
                  <a:tcPr anchor="ctr"/>
                </a:tc>
                <a:extLst>
                  <a:ext uri="{0D108BD9-81ED-4DB2-BD59-A6C34878D82A}">
                    <a16:rowId xmlns:a16="http://schemas.microsoft.com/office/drawing/2014/main" val="2939556258"/>
                  </a:ext>
                </a:extLst>
              </a:tr>
              <a:tr h="370840">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941274962"/>
                  </a:ext>
                </a:extLst>
              </a:tr>
            </a:tbl>
          </a:graphicData>
        </a:graphic>
      </p:graphicFrame>
      <p:sp>
        <p:nvSpPr>
          <p:cNvPr id="4" name="Date Placeholder 3">
            <a:extLst>
              <a:ext uri="{FF2B5EF4-FFF2-40B4-BE49-F238E27FC236}">
                <a16:creationId xmlns:a16="http://schemas.microsoft.com/office/drawing/2014/main" id="{C7FFAF71-9D38-5C42-8B0C-67641EA15F24}"/>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117516AC-1A4D-494F-8568-E8A0230C42BB}"/>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0C2901EE-F2FE-2A4B-9284-672808CC7A63}"/>
              </a:ext>
            </a:extLst>
          </p:cNvPr>
          <p:cNvSpPr>
            <a:spLocks noGrp="1"/>
          </p:cNvSpPr>
          <p:nvPr>
            <p:ph type="sldNum" sz="quarter" idx="12"/>
          </p:nvPr>
        </p:nvSpPr>
        <p:spPr/>
        <p:txBody>
          <a:bodyPr/>
          <a:lstStyle/>
          <a:p>
            <a:fld id="{C5E58D30-4ED1-5B49-9F4E-015BAF999FD1}" type="slidenum">
              <a:rPr lang="en-US" smtClean="0"/>
              <a:t>4</a:t>
            </a:fld>
            <a:endParaRPr lang="en-US"/>
          </a:p>
        </p:txBody>
      </p:sp>
      <p:pic>
        <p:nvPicPr>
          <p:cNvPr id="7" name="Picture 6">
            <a:extLst>
              <a:ext uri="{FF2B5EF4-FFF2-40B4-BE49-F238E27FC236}">
                <a16:creationId xmlns:a16="http://schemas.microsoft.com/office/drawing/2014/main" id="{1FAACEF8-4DE3-E946-A6D6-D8AE4DB6FEDA}"/>
              </a:ext>
            </a:extLst>
          </p:cNvPr>
          <p:cNvPicPr>
            <a:picLocks noChangeAspect="1"/>
          </p:cNvPicPr>
          <p:nvPr/>
        </p:nvPicPr>
        <p:blipFill>
          <a:blip r:embed="rId2"/>
          <a:stretch>
            <a:fillRect/>
          </a:stretch>
        </p:blipFill>
        <p:spPr>
          <a:xfrm>
            <a:off x="11130461" y="150494"/>
            <a:ext cx="910525" cy="632918"/>
          </a:xfrm>
          <a:prstGeom prst="rect">
            <a:avLst/>
          </a:prstGeom>
        </p:spPr>
      </p:pic>
      <p:grpSp>
        <p:nvGrpSpPr>
          <p:cNvPr id="16" name="Group 15">
            <a:extLst>
              <a:ext uri="{FF2B5EF4-FFF2-40B4-BE49-F238E27FC236}">
                <a16:creationId xmlns:a16="http://schemas.microsoft.com/office/drawing/2014/main" id="{095426CB-9BB9-A542-94EA-5BECF5BDA7FE}"/>
              </a:ext>
            </a:extLst>
          </p:cNvPr>
          <p:cNvGrpSpPr/>
          <p:nvPr/>
        </p:nvGrpSpPr>
        <p:grpSpPr>
          <a:xfrm>
            <a:off x="1488935" y="2291487"/>
            <a:ext cx="10012545" cy="250854"/>
            <a:chOff x="1124793" y="2249585"/>
            <a:chExt cx="10012545" cy="250854"/>
          </a:xfrm>
        </p:grpSpPr>
        <p:sp>
          <p:nvSpPr>
            <p:cNvPr id="9" name="Rectangle 8">
              <a:extLst>
                <a:ext uri="{FF2B5EF4-FFF2-40B4-BE49-F238E27FC236}">
                  <a16:creationId xmlns:a16="http://schemas.microsoft.com/office/drawing/2014/main" id="{ADEA35D7-5C79-4643-8D06-A80B8D2F610C}"/>
                </a:ext>
              </a:extLst>
            </p:cNvPr>
            <p:cNvSpPr/>
            <p:nvPr/>
          </p:nvSpPr>
          <p:spPr>
            <a:xfrm>
              <a:off x="1124793"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E7796E-2BA0-3C46-A734-6EF19CC1B802}"/>
                </a:ext>
              </a:extLst>
            </p:cNvPr>
            <p:cNvSpPr/>
            <p:nvPr/>
          </p:nvSpPr>
          <p:spPr>
            <a:xfrm>
              <a:off x="2611031"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871B42-924B-084E-85C9-3B528EE6B977}"/>
                </a:ext>
              </a:extLst>
            </p:cNvPr>
            <p:cNvSpPr/>
            <p:nvPr/>
          </p:nvSpPr>
          <p:spPr>
            <a:xfrm>
              <a:off x="4148518"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D90260-8DB9-CB44-9449-1EE1D16D7E26}"/>
                </a:ext>
              </a:extLst>
            </p:cNvPr>
            <p:cNvSpPr/>
            <p:nvPr/>
          </p:nvSpPr>
          <p:spPr>
            <a:xfrm>
              <a:off x="5626662"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604BD45-B57A-CD4F-B803-C88E1851BC51}"/>
                </a:ext>
              </a:extLst>
            </p:cNvPr>
            <p:cNvSpPr/>
            <p:nvPr/>
          </p:nvSpPr>
          <p:spPr>
            <a:xfrm>
              <a:off x="7214724"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FD363F-FFC5-6C45-807B-B54627B9345D}"/>
                </a:ext>
              </a:extLst>
            </p:cNvPr>
            <p:cNvSpPr/>
            <p:nvPr/>
          </p:nvSpPr>
          <p:spPr>
            <a:xfrm>
              <a:off x="8610600"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9632D6-2C73-5549-B0D3-42E873E5CBA4}"/>
                </a:ext>
              </a:extLst>
            </p:cNvPr>
            <p:cNvSpPr/>
            <p:nvPr/>
          </p:nvSpPr>
          <p:spPr>
            <a:xfrm>
              <a:off x="10198662"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A1B845DF-1AAB-4143-9FC4-3DA65A0DD13E}"/>
              </a:ext>
            </a:extLst>
          </p:cNvPr>
          <p:cNvGrpSpPr/>
          <p:nvPr/>
        </p:nvGrpSpPr>
        <p:grpSpPr>
          <a:xfrm>
            <a:off x="1488935" y="2711893"/>
            <a:ext cx="10012545" cy="250854"/>
            <a:chOff x="1124793" y="2249585"/>
            <a:chExt cx="10012545" cy="250854"/>
          </a:xfrm>
        </p:grpSpPr>
        <p:sp>
          <p:nvSpPr>
            <p:cNvPr id="18" name="Rectangle 17">
              <a:extLst>
                <a:ext uri="{FF2B5EF4-FFF2-40B4-BE49-F238E27FC236}">
                  <a16:creationId xmlns:a16="http://schemas.microsoft.com/office/drawing/2014/main" id="{585F6E3A-575D-7C44-A67D-7ED99D374000}"/>
                </a:ext>
              </a:extLst>
            </p:cNvPr>
            <p:cNvSpPr/>
            <p:nvPr/>
          </p:nvSpPr>
          <p:spPr>
            <a:xfrm>
              <a:off x="1124793"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6AD7799-E41A-AB4F-918C-EEF1A0F2C796}"/>
                </a:ext>
              </a:extLst>
            </p:cNvPr>
            <p:cNvSpPr/>
            <p:nvPr/>
          </p:nvSpPr>
          <p:spPr>
            <a:xfrm>
              <a:off x="2611031"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07030F4-3A55-3F47-9FCC-22E016C319CB}"/>
                </a:ext>
              </a:extLst>
            </p:cNvPr>
            <p:cNvSpPr/>
            <p:nvPr/>
          </p:nvSpPr>
          <p:spPr>
            <a:xfrm>
              <a:off x="4148518"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93E027E-0314-704A-9041-8A0A98CBC227}"/>
                </a:ext>
              </a:extLst>
            </p:cNvPr>
            <p:cNvSpPr/>
            <p:nvPr/>
          </p:nvSpPr>
          <p:spPr>
            <a:xfrm>
              <a:off x="5626662"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D215F2-11E5-4D4E-AEC2-C4F3A11BF306}"/>
                </a:ext>
              </a:extLst>
            </p:cNvPr>
            <p:cNvSpPr/>
            <p:nvPr/>
          </p:nvSpPr>
          <p:spPr>
            <a:xfrm>
              <a:off x="7214724"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0367065-04D7-C140-90F0-7FDFF0C87872}"/>
                </a:ext>
              </a:extLst>
            </p:cNvPr>
            <p:cNvSpPr/>
            <p:nvPr/>
          </p:nvSpPr>
          <p:spPr>
            <a:xfrm>
              <a:off x="8610600"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1FAD0E-062B-6842-9F9B-5942D1458180}"/>
                </a:ext>
              </a:extLst>
            </p:cNvPr>
            <p:cNvSpPr/>
            <p:nvPr/>
          </p:nvSpPr>
          <p:spPr>
            <a:xfrm>
              <a:off x="10198662"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DB010A46-36B5-6844-9C74-462E822F75B6}"/>
              </a:ext>
            </a:extLst>
          </p:cNvPr>
          <p:cNvGrpSpPr/>
          <p:nvPr/>
        </p:nvGrpSpPr>
        <p:grpSpPr>
          <a:xfrm>
            <a:off x="1488935" y="3065528"/>
            <a:ext cx="10012545" cy="250854"/>
            <a:chOff x="1124793" y="2249585"/>
            <a:chExt cx="10012545" cy="250854"/>
          </a:xfrm>
        </p:grpSpPr>
        <p:sp>
          <p:nvSpPr>
            <p:cNvPr id="26" name="Rectangle 25">
              <a:extLst>
                <a:ext uri="{FF2B5EF4-FFF2-40B4-BE49-F238E27FC236}">
                  <a16:creationId xmlns:a16="http://schemas.microsoft.com/office/drawing/2014/main" id="{AA53B149-442F-C746-8513-42D1485B2AC4}"/>
                </a:ext>
              </a:extLst>
            </p:cNvPr>
            <p:cNvSpPr/>
            <p:nvPr/>
          </p:nvSpPr>
          <p:spPr>
            <a:xfrm>
              <a:off x="1124793"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7464DFD-036C-5F4E-AD2C-B383BE6D70BA}"/>
                </a:ext>
              </a:extLst>
            </p:cNvPr>
            <p:cNvSpPr/>
            <p:nvPr/>
          </p:nvSpPr>
          <p:spPr>
            <a:xfrm>
              <a:off x="2611031"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DA60BC7-03BD-9D4A-BCA6-3C96763D387C}"/>
                </a:ext>
              </a:extLst>
            </p:cNvPr>
            <p:cNvSpPr/>
            <p:nvPr/>
          </p:nvSpPr>
          <p:spPr>
            <a:xfrm>
              <a:off x="4148518"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6FF404-28BF-9847-8E79-632C005A29A1}"/>
                </a:ext>
              </a:extLst>
            </p:cNvPr>
            <p:cNvSpPr/>
            <p:nvPr/>
          </p:nvSpPr>
          <p:spPr>
            <a:xfrm>
              <a:off x="5626662"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B984B5-B1D9-504A-8F21-E4568FA7F568}"/>
                </a:ext>
              </a:extLst>
            </p:cNvPr>
            <p:cNvSpPr/>
            <p:nvPr/>
          </p:nvSpPr>
          <p:spPr>
            <a:xfrm>
              <a:off x="7214724"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D600A1-E368-D547-BA82-66232567F69E}"/>
                </a:ext>
              </a:extLst>
            </p:cNvPr>
            <p:cNvSpPr/>
            <p:nvPr/>
          </p:nvSpPr>
          <p:spPr>
            <a:xfrm>
              <a:off x="8610600"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DC2C5AA-3144-0442-9BCD-BF7EECD05CAF}"/>
                </a:ext>
              </a:extLst>
            </p:cNvPr>
            <p:cNvSpPr/>
            <p:nvPr/>
          </p:nvSpPr>
          <p:spPr>
            <a:xfrm>
              <a:off x="10198662"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BE5725C7-0AD3-A64D-BCE7-49517C63BFC5}"/>
              </a:ext>
            </a:extLst>
          </p:cNvPr>
          <p:cNvGrpSpPr/>
          <p:nvPr/>
        </p:nvGrpSpPr>
        <p:grpSpPr>
          <a:xfrm>
            <a:off x="1488935" y="3420686"/>
            <a:ext cx="10012545" cy="250854"/>
            <a:chOff x="1124793" y="2249585"/>
            <a:chExt cx="10012545" cy="250854"/>
          </a:xfrm>
        </p:grpSpPr>
        <p:sp>
          <p:nvSpPr>
            <p:cNvPr id="34" name="Rectangle 33">
              <a:extLst>
                <a:ext uri="{FF2B5EF4-FFF2-40B4-BE49-F238E27FC236}">
                  <a16:creationId xmlns:a16="http://schemas.microsoft.com/office/drawing/2014/main" id="{EA4B985B-5F4F-2445-897D-1084583FBAC9}"/>
                </a:ext>
              </a:extLst>
            </p:cNvPr>
            <p:cNvSpPr/>
            <p:nvPr/>
          </p:nvSpPr>
          <p:spPr>
            <a:xfrm>
              <a:off x="1124793"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0A85D72-78CE-304D-806B-AAACC4113ED0}"/>
                </a:ext>
              </a:extLst>
            </p:cNvPr>
            <p:cNvSpPr/>
            <p:nvPr/>
          </p:nvSpPr>
          <p:spPr>
            <a:xfrm>
              <a:off x="2611031"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7252045-3E0C-D645-8835-2694160D6810}"/>
                </a:ext>
              </a:extLst>
            </p:cNvPr>
            <p:cNvSpPr/>
            <p:nvPr/>
          </p:nvSpPr>
          <p:spPr>
            <a:xfrm>
              <a:off x="4148518"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64FEA4D-61E0-E844-86B0-3F2B7B6FA06C}"/>
                </a:ext>
              </a:extLst>
            </p:cNvPr>
            <p:cNvSpPr/>
            <p:nvPr/>
          </p:nvSpPr>
          <p:spPr>
            <a:xfrm>
              <a:off x="5626662"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3225D7E-3EDA-064B-89E4-C4846B1CF9E6}"/>
                </a:ext>
              </a:extLst>
            </p:cNvPr>
            <p:cNvSpPr/>
            <p:nvPr/>
          </p:nvSpPr>
          <p:spPr>
            <a:xfrm>
              <a:off x="7214724"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F3235EB-8E22-7E42-BC6C-92997002B202}"/>
                </a:ext>
              </a:extLst>
            </p:cNvPr>
            <p:cNvSpPr/>
            <p:nvPr/>
          </p:nvSpPr>
          <p:spPr>
            <a:xfrm>
              <a:off x="8610600"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37B3B79-60BF-D44C-823A-100872ACB795}"/>
                </a:ext>
              </a:extLst>
            </p:cNvPr>
            <p:cNvSpPr/>
            <p:nvPr/>
          </p:nvSpPr>
          <p:spPr>
            <a:xfrm>
              <a:off x="10198662"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64C07BD6-2E63-5A43-BCF3-F828EC12310F}"/>
              </a:ext>
            </a:extLst>
          </p:cNvPr>
          <p:cNvGrpSpPr/>
          <p:nvPr/>
        </p:nvGrpSpPr>
        <p:grpSpPr>
          <a:xfrm>
            <a:off x="1488935" y="3760528"/>
            <a:ext cx="10012545" cy="250854"/>
            <a:chOff x="1124793" y="2249585"/>
            <a:chExt cx="10012545" cy="250854"/>
          </a:xfrm>
        </p:grpSpPr>
        <p:sp>
          <p:nvSpPr>
            <p:cNvPr id="42" name="Rectangle 41">
              <a:extLst>
                <a:ext uri="{FF2B5EF4-FFF2-40B4-BE49-F238E27FC236}">
                  <a16:creationId xmlns:a16="http://schemas.microsoft.com/office/drawing/2014/main" id="{178C3F99-6E65-0748-AC56-A47C48792D6B}"/>
                </a:ext>
              </a:extLst>
            </p:cNvPr>
            <p:cNvSpPr/>
            <p:nvPr/>
          </p:nvSpPr>
          <p:spPr>
            <a:xfrm>
              <a:off x="1124793"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F5D4663-69E6-3E4C-B5CA-567D6BED2A91}"/>
                </a:ext>
              </a:extLst>
            </p:cNvPr>
            <p:cNvSpPr/>
            <p:nvPr/>
          </p:nvSpPr>
          <p:spPr>
            <a:xfrm>
              <a:off x="2611031"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A98BE8D-E80E-0544-85BF-C03CC407D72C}"/>
                </a:ext>
              </a:extLst>
            </p:cNvPr>
            <p:cNvSpPr/>
            <p:nvPr/>
          </p:nvSpPr>
          <p:spPr>
            <a:xfrm>
              <a:off x="4148518"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F86B44B-2D1D-8049-95EF-77563EB3E4FA}"/>
                </a:ext>
              </a:extLst>
            </p:cNvPr>
            <p:cNvSpPr/>
            <p:nvPr/>
          </p:nvSpPr>
          <p:spPr>
            <a:xfrm>
              <a:off x="5626662"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25F908-0926-C541-8D6A-46BD0C6395AD}"/>
                </a:ext>
              </a:extLst>
            </p:cNvPr>
            <p:cNvSpPr/>
            <p:nvPr/>
          </p:nvSpPr>
          <p:spPr>
            <a:xfrm>
              <a:off x="7214724"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8EDF1CC-6468-D44D-A336-ABB63681519D}"/>
                </a:ext>
              </a:extLst>
            </p:cNvPr>
            <p:cNvSpPr/>
            <p:nvPr/>
          </p:nvSpPr>
          <p:spPr>
            <a:xfrm>
              <a:off x="8610600"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5647F6C-2D39-9948-954F-74F90AF20378}"/>
                </a:ext>
              </a:extLst>
            </p:cNvPr>
            <p:cNvSpPr/>
            <p:nvPr/>
          </p:nvSpPr>
          <p:spPr>
            <a:xfrm>
              <a:off x="10198662"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878F376B-F3FD-1843-AF91-1BCE20D1E8D8}"/>
              </a:ext>
            </a:extLst>
          </p:cNvPr>
          <p:cNvGrpSpPr/>
          <p:nvPr/>
        </p:nvGrpSpPr>
        <p:grpSpPr>
          <a:xfrm>
            <a:off x="1488935" y="4169132"/>
            <a:ext cx="10012545" cy="250854"/>
            <a:chOff x="1124793" y="2249585"/>
            <a:chExt cx="10012545" cy="250854"/>
          </a:xfrm>
        </p:grpSpPr>
        <p:sp>
          <p:nvSpPr>
            <p:cNvPr id="50" name="Rectangle 49">
              <a:extLst>
                <a:ext uri="{FF2B5EF4-FFF2-40B4-BE49-F238E27FC236}">
                  <a16:creationId xmlns:a16="http://schemas.microsoft.com/office/drawing/2014/main" id="{0549021A-6780-D148-939A-580CA7A1946A}"/>
                </a:ext>
              </a:extLst>
            </p:cNvPr>
            <p:cNvSpPr/>
            <p:nvPr/>
          </p:nvSpPr>
          <p:spPr>
            <a:xfrm>
              <a:off x="1124793"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E8A36D5-46E0-CC44-9201-31B83252C8EF}"/>
                </a:ext>
              </a:extLst>
            </p:cNvPr>
            <p:cNvSpPr/>
            <p:nvPr/>
          </p:nvSpPr>
          <p:spPr>
            <a:xfrm>
              <a:off x="2611031"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E98154D-3FCE-5942-8FC3-4526CC295ABB}"/>
                </a:ext>
              </a:extLst>
            </p:cNvPr>
            <p:cNvSpPr/>
            <p:nvPr/>
          </p:nvSpPr>
          <p:spPr>
            <a:xfrm>
              <a:off x="4148518"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A9D017A-EEF7-2D44-BEC1-592BDAAEF133}"/>
                </a:ext>
              </a:extLst>
            </p:cNvPr>
            <p:cNvSpPr/>
            <p:nvPr/>
          </p:nvSpPr>
          <p:spPr>
            <a:xfrm>
              <a:off x="5626662"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B374C3B-B412-1444-8B52-BE5D2D443F00}"/>
                </a:ext>
              </a:extLst>
            </p:cNvPr>
            <p:cNvSpPr/>
            <p:nvPr/>
          </p:nvSpPr>
          <p:spPr>
            <a:xfrm>
              <a:off x="7214724"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A0A9A99-C6E2-A04C-87E3-16B72C140359}"/>
                </a:ext>
              </a:extLst>
            </p:cNvPr>
            <p:cNvSpPr/>
            <p:nvPr/>
          </p:nvSpPr>
          <p:spPr>
            <a:xfrm>
              <a:off x="8610600"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553ED34-0FB7-9C41-8337-662F4B921A75}"/>
                </a:ext>
              </a:extLst>
            </p:cNvPr>
            <p:cNvSpPr/>
            <p:nvPr/>
          </p:nvSpPr>
          <p:spPr>
            <a:xfrm>
              <a:off x="10198662"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CD277363-5BDB-8E45-A628-5988A3DC9FCD}"/>
              </a:ext>
            </a:extLst>
          </p:cNvPr>
          <p:cNvGrpSpPr/>
          <p:nvPr/>
        </p:nvGrpSpPr>
        <p:grpSpPr>
          <a:xfrm>
            <a:off x="1488935" y="4509357"/>
            <a:ext cx="10012545" cy="250854"/>
            <a:chOff x="1124793" y="2249585"/>
            <a:chExt cx="10012545" cy="250854"/>
          </a:xfrm>
        </p:grpSpPr>
        <p:sp>
          <p:nvSpPr>
            <p:cNvPr id="58" name="Rectangle 57">
              <a:extLst>
                <a:ext uri="{FF2B5EF4-FFF2-40B4-BE49-F238E27FC236}">
                  <a16:creationId xmlns:a16="http://schemas.microsoft.com/office/drawing/2014/main" id="{640351A9-FD00-B24D-B4C2-02484A647E24}"/>
                </a:ext>
              </a:extLst>
            </p:cNvPr>
            <p:cNvSpPr/>
            <p:nvPr/>
          </p:nvSpPr>
          <p:spPr>
            <a:xfrm>
              <a:off x="1124793"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601BC34-C869-0B4F-8FA6-5A822AD5900D}"/>
                </a:ext>
              </a:extLst>
            </p:cNvPr>
            <p:cNvSpPr/>
            <p:nvPr/>
          </p:nvSpPr>
          <p:spPr>
            <a:xfrm>
              <a:off x="2611031"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F7DFFAF-F01B-0B45-8C7B-6F08B2175014}"/>
                </a:ext>
              </a:extLst>
            </p:cNvPr>
            <p:cNvSpPr/>
            <p:nvPr/>
          </p:nvSpPr>
          <p:spPr>
            <a:xfrm>
              <a:off x="4148518"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D40A42B-794F-FE4E-9A4C-51CF5195AE70}"/>
                </a:ext>
              </a:extLst>
            </p:cNvPr>
            <p:cNvSpPr/>
            <p:nvPr/>
          </p:nvSpPr>
          <p:spPr>
            <a:xfrm>
              <a:off x="5626662"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D1CEE-CF6D-0A46-B653-1B5F79F25AA9}"/>
                </a:ext>
              </a:extLst>
            </p:cNvPr>
            <p:cNvSpPr/>
            <p:nvPr/>
          </p:nvSpPr>
          <p:spPr>
            <a:xfrm>
              <a:off x="7214724" y="2249586"/>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9F0D40D-29E8-B742-9165-F5AB8D223074}"/>
                </a:ext>
              </a:extLst>
            </p:cNvPr>
            <p:cNvSpPr/>
            <p:nvPr/>
          </p:nvSpPr>
          <p:spPr>
            <a:xfrm>
              <a:off x="8610600"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E2807BF-CBC9-0342-9DF0-A23F03008EE3}"/>
                </a:ext>
              </a:extLst>
            </p:cNvPr>
            <p:cNvSpPr/>
            <p:nvPr/>
          </p:nvSpPr>
          <p:spPr>
            <a:xfrm>
              <a:off x="10198662" y="2249585"/>
              <a:ext cx="938676"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ounded Rectangle 64">
            <a:extLst>
              <a:ext uri="{FF2B5EF4-FFF2-40B4-BE49-F238E27FC236}">
                <a16:creationId xmlns:a16="http://schemas.microsoft.com/office/drawing/2014/main" id="{DACFC555-E9DF-2649-A83B-EFEA9C139B4F}"/>
              </a:ext>
            </a:extLst>
          </p:cNvPr>
          <p:cNvSpPr/>
          <p:nvPr/>
        </p:nvSpPr>
        <p:spPr>
          <a:xfrm>
            <a:off x="8974742" y="1619849"/>
            <a:ext cx="1027014" cy="3382471"/>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DA9B9BFE-4E2E-0344-8775-D7399A78B4BD}"/>
              </a:ext>
            </a:extLst>
          </p:cNvPr>
          <p:cNvSpPr/>
          <p:nvPr/>
        </p:nvSpPr>
        <p:spPr>
          <a:xfrm>
            <a:off x="10452886" y="1659651"/>
            <a:ext cx="1027014" cy="3382471"/>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84C2881-991C-D049-873A-3973F511FB13}"/>
                  </a:ext>
                </a:extLst>
              </p:cNvPr>
              <p:cNvSpPr txBox="1"/>
              <p:nvPr/>
            </p:nvSpPr>
            <p:spPr>
              <a:xfrm>
                <a:off x="6477971" y="5224395"/>
                <a:ext cx="3523785"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𝐴𝑝𝑝𝑙𝑒</m:t>
                          </m:r>
                        </m:sub>
                      </m:sSub>
                      <m:r>
                        <a:rPr lang="en-US" b="0" i="1" smtClean="0">
                          <a:latin typeface="Cambria Math" panose="02040503050406030204" pitchFamily="18" charset="0"/>
                        </a:rPr>
                        <m:t>=[0.00,−0.01,0.03, 0.95</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en-US" dirty="0"/>
              </a:p>
            </p:txBody>
          </p:sp>
        </mc:Choice>
        <mc:Fallback xmlns="">
          <p:sp>
            <p:nvSpPr>
              <p:cNvPr id="67" name="TextBox 66">
                <a:extLst>
                  <a:ext uri="{FF2B5EF4-FFF2-40B4-BE49-F238E27FC236}">
                    <a16:creationId xmlns:a16="http://schemas.microsoft.com/office/drawing/2014/main" id="{E84C2881-991C-D049-873A-3973F511FB13}"/>
                  </a:ext>
                </a:extLst>
              </p:cNvPr>
              <p:cNvSpPr txBox="1">
                <a:spLocks noRot="1" noChangeAspect="1" noMove="1" noResize="1" noEditPoints="1" noAdjustHandles="1" noChangeArrowheads="1" noChangeShapeType="1" noTextEdit="1"/>
              </p:cNvSpPr>
              <p:nvPr/>
            </p:nvSpPr>
            <p:spPr>
              <a:xfrm>
                <a:off x="6477971" y="5224395"/>
                <a:ext cx="3523785" cy="298415"/>
              </a:xfrm>
              <a:prstGeom prst="rect">
                <a:avLst/>
              </a:prstGeom>
              <a:blipFill>
                <a:blip r:embed="rId3"/>
                <a:stretch>
                  <a:fillRect l="-717" r="-1434"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6B7FBB0-EF1C-B643-A542-9A7EAD35E8D4}"/>
                  </a:ext>
                </a:extLst>
              </p:cNvPr>
              <p:cNvSpPr txBox="1"/>
              <p:nvPr/>
            </p:nvSpPr>
            <p:spPr>
              <a:xfrm>
                <a:off x="6477971" y="5725415"/>
                <a:ext cx="3770904"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𝑂𝑟𝑎𝑛𝑔𝑒</m:t>
                          </m:r>
                        </m:sub>
                      </m:sSub>
                      <m:r>
                        <a:rPr lang="en-US" b="0" i="1" smtClean="0">
                          <a:latin typeface="Cambria Math" panose="02040503050406030204" pitchFamily="18" charset="0"/>
                        </a:rPr>
                        <m:t>=[−0.01, 0.00, 0.02, 0.97,</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en-US" dirty="0"/>
              </a:p>
            </p:txBody>
          </p:sp>
        </mc:Choice>
        <mc:Fallback xmlns="">
          <p:sp>
            <p:nvSpPr>
              <p:cNvPr id="68" name="TextBox 67">
                <a:extLst>
                  <a:ext uri="{FF2B5EF4-FFF2-40B4-BE49-F238E27FC236}">
                    <a16:creationId xmlns:a16="http://schemas.microsoft.com/office/drawing/2014/main" id="{36B7FBB0-EF1C-B643-A542-9A7EAD35E8D4}"/>
                  </a:ext>
                </a:extLst>
              </p:cNvPr>
              <p:cNvSpPr txBox="1">
                <a:spLocks noRot="1" noChangeAspect="1" noMove="1" noResize="1" noEditPoints="1" noAdjustHandles="1" noChangeArrowheads="1" noChangeShapeType="1" noTextEdit="1"/>
              </p:cNvSpPr>
              <p:nvPr/>
            </p:nvSpPr>
            <p:spPr>
              <a:xfrm>
                <a:off x="6477971" y="5725415"/>
                <a:ext cx="3770904" cy="299569"/>
              </a:xfrm>
              <a:prstGeom prst="rect">
                <a:avLst/>
              </a:prstGeom>
              <a:blipFill>
                <a:blip r:embed="rId4"/>
                <a:stretch>
                  <a:fillRect l="-671" r="-1678" b="-25000"/>
                </a:stretch>
              </a:blipFill>
            </p:spPr>
            <p:txBody>
              <a:bodyPr/>
              <a:lstStyle/>
              <a:p>
                <a:r>
                  <a:rPr lang="en-US">
                    <a:noFill/>
                  </a:rPr>
                  <a:t> </a:t>
                </a:r>
              </a:p>
            </p:txBody>
          </p:sp>
        </mc:Fallback>
      </mc:AlternateContent>
      <p:sp>
        <p:nvSpPr>
          <p:cNvPr id="69" name="Left Brace 68">
            <a:extLst>
              <a:ext uri="{FF2B5EF4-FFF2-40B4-BE49-F238E27FC236}">
                <a16:creationId xmlns:a16="http://schemas.microsoft.com/office/drawing/2014/main" id="{2F217388-E738-C948-B7AD-9D99D5EDBBB9}"/>
              </a:ext>
            </a:extLst>
          </p:cNvPr>
          <p:cNvSpPr/>
          <p:nvPr/>
        </p:nvSpPr>
        <p:spPr>
          <a:xfrm>
            <a:off x="914400" y="2291487"/>
            <a:ext cx="121381" cy="3309643"/>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01946EC3-6E18-BA43-B373-81B18ED5269A}"/>
              </a:ext>
            </a:extLst>
          </p:cNvPr>
          <p:cNvSpPr txBox="1"/>
          <p:nvPr/>
        </p:nvSpPr>
        <p:spPr>
          <a:xfrm>
            <a:off x="203655" y="3671539"/>
            <a:ext cx="745812" cy="646331"/>
          </a:xfrm>
          <a:prstGeom prst="rect">
            <a:avLst/>
          </a:prstGeom>
          <a:noFill/>
        </p:spPr>
        <p:txBody>
          <a:bodyPr wrap="square" rtlCol="0">
            <a:spAutoFit/>
          </a:bodyPr>
          <a:lstStyle/>
          <a:p>
            <a:r>
              <a:rPr lang="en-US" dirty="0"/>
              <a:t>300 rows</a:t>
            </a:r>
          </a:p>
        </p:txBody>
      </p:sp>
      <p:sp>
        <p:nvSpPr>
          <p:cNvPr id="71" name="Left Brace 70">
            <a:extLst>
              <a:ext uri="{FF2B5EF4-FFF2-40B4-BE49-F238E27FC236}">
                <a16:creationId xmlns:a16="http://schemas.microsoft.com/office/drawing/2014/main" id="{8BBDEEDB-CEBB-3A47-AC63-54735005433B}"/>
              </a:ext>
            </a:extLst>
          </p:cNvPr>
          <p:cNvSpPr/>
          <p:nvPr/>
        </p:nvSpPr>
        <p:spPr>
          <a:xfrm rot="16200000">
            <a:off x="8784239" y="4920458"/>
            <a:ext cx="91780" cy="250252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B90F26B-9B73-1549-9464-C230FCFC8CFD}"/>
              </a:ext>
            </a:extLst>
          </p:cNvPr>
          <p:cNvSpPr txBox="1"/>
          <p:nvPr/>
        </p:nvSpPr>
        <p:spPr>
          <a:xfrm>
            <a:off x="8466087" y="6316548"/>
            <a:ext cx="728084" cy="369332"/>
          </a:xfrm>
          <a:prstGeom prst="rect">
            <a:avLst/>
          </a:prstGeom>
          <a:noFill/>
        </p:spPr>
        <p:txBody>
          <a:bodyPr wrap="none" rtlCol="0">
            <a:spAutoFit/>
          </a:bodyPr>
          <a:lstStyle/>
          <a:p>
            <a:r>
              <a:rPr lang="en-US" dirty="0"/>
              <a:t>300-d</a:t>
            </a:r>
          </a:p>
        </p:txBody>
      </p:sp>
    </p:spTree>
    <p:extLst>
      <p:ext uri="{BB962C8B-B14F-4D97-AF65-F5344CB8AC3E}">
        <p14:creationId xmlns:p14="http://schemas.microsoft.com/office/powerpoint/2010/main" val="123459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49"/>
                                        </p:tgtEl>
                                      </p:cBhvr>
                                    </p:animEffect>
                                    <p:set>
                                      <p:cBhvr>
                                        <p:cTn id="32" dur="1" fill="hold">
                                          <p:stCondLst>
                                            <p:cond delay="499"/>
                                          </p:stCondLst>
                                        </p:cTn>
                                        <p:tgtEl>
                                          <p:spTgt spid="4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nodeType="clickEffect">
                                  <p:stCondLst>
                                    <p:cond delay="0"/>
                                  </p:stCondLst>
                                  <p:childTnLst>
                                    <p:animEffect transition="out" filter="blinds(horizontal)">
                                      <p:cBhvr>
                                        <p:cTn id="36" dur="500"/>
                                        <p:tgtEl>
                                          <p:spTgt spid="57"/>
                                        </p:tgtEl>
                                      </p:cBhvr>
                                    </p:animEffect>
                                    <p:set>
                                      <p:cBhvr>
                                        <p:cTn id="37" dur="1" fill="hold">
                                          <p:stCondLst>
                                            <p:cond delay="499"/>
                                          </p:stCondLst>
                                        </p:cTn>
                                        <p:tgtEl>
                                          <p:spTgt spid="5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blinds(horizontal)">
                                      <p:cBhvr>
                                        <p:cTn id="42" dur="500"/>
                                        <p:tgtEl>
                                          <p:spTgt spid="6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blinds(horizontal)">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blinds(horizontal)">
                                      <p:cBhvr>
                                        <p:cTn id="50" dur="500"/>
                                        <p:tgtEl>
                                          <p:spTgt spid="6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blinds(horizontal)">
                                      <p:cBhvr>
                                        <p:cTn id="5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2D48-E421-BD4F-B7D0-C80C8E339BA8}"/>
              </a:ext>
            </a:extLst>
          </p:cNvPr>
          <p:cNvSpPr>
            <a:spLocks noGrp="1"/>
          </p:cNvSpPr>
          <p:nvPr>
            <p:ph type="title"/>
          </p:nvPr>
        </p:nvSpPr>
        <p:spPr>
          <a:xfrm>
            <a:off x="838200" y="365126"/>
            <a:ext cx="10515600" cy="1019922"/>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Words cluster in embedding space</a:t>
            </a:r>
          </a:p>
        </p:txBody>
      </p:sp>
      <p:sp>
        <p:nvSpPr>
          <p:cNvPr id="4" name="Date Placeholder 3">
            <a:extLst>
              <a:ext uri="{FF2B5EF4-FFF2-40B4-BE49-F238E27FC236}">
                <a16:creationId xmlns:a16="http://schemas.microsoft.com/office/drawing/2014/main" id="{8A68A8F6-CC2F-094D-8025-6C52C9C336CA}"/>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EDD23817-9C68-A940-9DE3-2515CD76ADE5}"/>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8115BBBA-CBDA-3D4A-AEE7-3FC6DC2853D8}"/>
              </a:ext>
            </a:extLst>
          </p:cNvPr>
          <p:cNvSpPr>
            <a:spLocks noGrp="1"/>
          </p:cNvSpPr>
          <p:nvPr>
            <p:ph type="sldNum" sz="quarter" idx="12"/>
          </p:nvPr>
        </p:nvSpPr>
        <p:spPr/>
        <p:txBody>
          <a:bodyPr/>
          <a:lstStyle/>
          <a:p>
            <a:fld id="{C5E58D30-4ED1-5B49-9F4E-015BAF999FD1}" type="slidenum">
              <a:rPr lang="en-US" smtClean="0"/>
              <a:t>5</a:t>
            </a:fld>
            <a:endParaRPr lang="en-US"/>
          </a:p>
        </p:txBody>
      </p:sp>
      <p:pic>
        <p:nvPicPr>
          <p:cNvPr id="7" name="Picture 6">
            <a:extLst>
              <a:ext uri="{FF2B5EF4-FFF2-40B4-BE49-F238E27FC236}">
                <a16:creationId xmlns:a16="http://schemas.microsoft.com/office/drawing/2014/main" id="{7E78D532-498F-724D-A5E9-7B71E97B2B1F}"/>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Rectangle 7">
            <a:extLst>
              <a:ext uri="{FF2B5EF4-FFF2-40B4-BE49-F238E27FC236}">
                <a16:creationId xmlns:a16="http://schemas.microsoft.com/office/drawing/2014/main" id="{44CBA335-C23D-774B-A7AD-00C62FCA107E}"/>
              </a:ext>
            </a:extLst>
          </p:cNvPr>
          <p:cNvSpPr/>
          <p:nvPr/>
        </p:nvSpPr>
        <p:spPr>
          <a:xfrm>
            <a:off x="2718916" y="1826278"/>
            <a:ext cx="4197699" cy="4197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47FEC4A-0549-5144-B4C1-791072839604}"/>
              </a:ext>
            </a:extLst>
          </p:cNvPr>
          <p:cNvSpPr txBox="1"/>
          <p:nvPr/>
        </p:nvSpPr>
        <p:spPr>
          <a:xfrm>
            <a:off x="7347003" y="2395945"/>
            <a:ext cx="3332719" cy="646331"/>
          </a:xfrm>
          <a:prstGeom prst="rect">
            <a:avLst/>
          </a:prstGeom>
          <a:noFill/>
        </p:spPr>
        <p:txBody>
          <a:bodyPr wrap="square" rtlCol="0">
            <a:spAutoFit/>
          </a:bodyPr>
          <a:lstStyle/>
          <a:p>
            <a:r>
              <a:rPr lang="en-US" dirty="0"/>
              <a:t>Map 300-D space to 2-D space using t-SNE algorithm</a:t>
            </a:r>
          </a:p>
        </p:txBody>
      </p:sp>
      <p:sp>
        <p:nvSpPr>
          <p:cNvPr id="10" name="Oval 9">
            <a:extLst>
              <a:ext uri="{FF2B5EF4-FFF2-40B4-BE49-F238E27FC236}">
                <a16:creationId xmlns:a16="http://schemas.microsoft.com/office/drawing/2014/main" id="{6AA60E4A-5ECC-2443-9263-A4A8503C4410}"/>
              </a:ext>
            </a:extLst>
          </p:cNvPr>
          <p:cNvSpPr/>
          <p:nvPr/>
        </p:nvSpPr>
        <p:spPr>
          <a:xfrm>
            <a:off x="3923464" y="2630588"/>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6516A72-852F-C741-A422-C090216A8908}"/>
              </a:ext>
            </a:extLst>
          </p:cNvPr>
          <p:cNvSpPr txBox="1"/>
          <p:nvPr/>
        </p:nvSpPr>
        <p:spPr>
          <a:xfrm>
            <a:off x="3436427" y="2630588"/>
            <a:ext cx="519694" cy="307777"/>
          </a:xfrm>
          <a:prstGeom prst="rect">
            <a:avLst/>
          </a:prstGeom>
          <a:noFill/>
        </p:spPr>
        <p:txBody>
          <a:bodyPr wrap="none" rtlCol="0">
            <a:spAutoFit/>
          </a:bodyPr>
          <a:lstStyle/>
          <a:p>
            <a:r>
              <a:rPr lang="en-US" sz="1400" dirty="0"/>
              <a:t>Man</a:t>
            </a:r>
          </a:p>
        </p:txBody>
      </p:sp>
      <p:sp>
        <p:nvSpPr>
          <p:cNvPr id="12" name="Oval 11">
            <a:extLst>
              <a:ext uri="{FF2B5EF4-FFF2-40B4-BE49-F238E27FC236}">
                <a16:creationId xmlns:a16="http://schemas.microsoft.com/office/drawing/2014/main" id="{3CF09EFA-4D5D-2141-9CDD-415B08ED003F}"/>
              </a:ext>
            </a:extLst>
          </p:cNvPr>
          <p:cNvSpPr/>
          <p:nvPr/>
        </p:nvSpPr>
        <p:spPr>
          <a:xfrm>
            <a:off x="4166983" y="2515297"/>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D4D90AC-6F38-C24B-B868-AF6A9DB76C83}"/>
              </a:ext>
            </a:extLst>
          </p:cNvPr>
          <p:cNvSpPr/>
          <p:nvPr/>
        </p:nvSpPr>
        <p:spPr>
          <a:xfrm>
            <a:off x="4576187" y="2835273"/>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7E638DA-7C9C-734A-8DE5-75FA68536EC5}"/>
              </a:ext>
            </a:extLst>
          </p:cNvPr>
          <p:cNvSpPr/>
          <p:nvPr/>
        </p:nvSpPr>
        <p:spPr>
          <a:xfrm>
            <a:off x="4376367" y="2967033"/>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8B43CE1-8CB4-F547-B0E7-7F4E8F4A7F20}"/>
              </a:ext>
            </a:extLst>
          </p:cNvPr>
          <p:cNvSpPr txBox="1"/>
          <p:nvPr/>
        </p:nvSpPr>
        <p:spPr>
          <a:xfrm>
            <a:off x="3696274" y="2163556"/>
            <a:ext cx="755784" cy="307777"/>
          </a:xfrm>
          <a:prstGeom prst="rect">
            <a:avLst/>
          </a:prstGeom>
          <a:noFill/>
        </p:spPr>
        <p:txBody>
          <a:bodyPr wrap="none" rtlCol="0">
            <a:spAutoFit/>
          </a:bodyPr>
          <a:lstStyle/>
          <a:p>
            <a:r>
              <a:rPr lang="en-US" sz="1400" dirty="0"/>
              <a:t>Woman</a:t>
            </a:r>
          </a:p>
        </p:txBody>
      </p:sp>
      <p:sp>
        <p:nvSpPr>
          <p:cNvPr id="16" name="TextBox 15">
            <a:extLst>
              <a:ext uri="{FF2B5EF4-FFF2-40B4-BE49-F238E27FC236}">
                <a16:creationId xmlns:a16="http://schemas.microsoft.com/office/drawing/2014/main" id="{15C50859-C48C-8745-908B-0AC88ECD2E63}"/>
              </a:ext>
            </a:extLst>
          </p:cNvPr>
          <p:cNvSpPr txBox="1"/>
          <p:nvPr/>
        </p:nvSpPr>
        <p:spPr>
          <a:xfrm>
            <a:off x="4304183" y="3088665"/>
            <a:ext cx="498855" cy="307777"/>
          </a:xfrm>
          <a:prstGeom prst="rect">
            <a:avLst/>
          </a:prstGeom>
          <a:noFill/>
        </p:spPr>
        <p:txBody>
          <a:bodyPr wrap="none" rtlCol="0">
            <a:spAutoFit/>
          </a:bodyPr>
          <a:lstStyle/>
          <a:p>
            <a:r>
              <a:rPr lang="en-US" sz="1400" dirty="0"/>
              <a:t>King</a:t>
            </a:r>
          </a:p>
        </p:txBody>
      </p:sp>
      <p:sp>
        <p:nvSpPr>
          <p:cNvPr id="17" name="TextBox 16">
            <a:extLst>
              <a:ext uri="{FF2B5EF4-FFF2-40B4-BE49-F238E27FC236}">
                <a16:creationId xmlns:a16="http://schemas.microsoft.com/office/drawing/2014/main" id="{6127A212-AC01-9043-B98C-4EB275FC936C}"/>
              </a:ext>
            </a:extLst>
          </p:cNvPr>
          <p:cNvSpPr txBox="1"/>
          <p:nvPr/>
        </p:nvSpPr>
        <p:spPr>
          <a:xfrm>
            <a:off x="4475815" y="2499398"/>
            <a:ext cx="673582" cy="307777"/>
          </a:xfrm>
          <a:prstGeom prst="rect">
            <a:avLst/>
          </a:prstGeom>
          <a:noFill/>
        </p:spPr>
        <p:txBody>
          <a:bodyPr wrap="none" rtlCol="0">
            <a:spAutoFit/>
          </a:bodyPr>
          <a:lstStyle/>
          <a:p>
            <a:r>
              <a:rPr lang="en-US" sz="1400" dirty="0"/>
              <a:t>Queen</a:t>
            </a:r>
          </a:p>
        </p:txBody>
      </p:sp>
      <p:sp>
        <p:nvSpPr>
          <p:cNvPr id="20" name="Oval 19">
            <a:extLst>
              <a:ext uri="{FF2B5EF4-FFF2-40B4-BE49-F238E27FC236}">
                <a16:creationId xmlns:a16="http://schemas.microsoft.com/office/drawing/2014/main" id="{A62B2BA5-5787-E244-B3E0-02756F9949B3}"/>
              </a:ext>
            </a:extLst>
          </p:cNvPr>
          <p:cNvSpPr/>
          <p:nvPr/>
        </p:nvSpPr>
        <p:spPr>
          <a:xfrm>
            <a:off x="3458200" y="4817550"/>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6805C8F-3D73-BB47-B5CA-666892703513}"/>
              </a:ext>
            </a:extLst>
          </p:cNvPr>
          <p:cNvSpPr txBox="1"/>
          <p:nvPr/>
        </p:nvSpPr>
        <p:spPr>
          <a:xfrm>
            <a:off x="2971163" y="4817550"/>
            <a:ext cx="692497" cy="307777"/>
          </a:xfrm>
          <a:prstGeom prst="rect">
            <a:avLst/>
          </a:prstGeom>
          <a:noFill/>
        </p:spPr>
        <p:txBody>
          <a:bodyPr wrap="none" rtlCol="0">
            <a:spAutoFit/>
          </a:bodyPr>
          <a:lstStyle/>
          <a:p>
            <a:r>
              <a:rPr lang="en-US" sz="1400" dirty="0"/>
              <a:t>orange</a:t>
            </a:r>
          </a:p>
        </p:txBody>
      </p:sp>
      <p:sp>
        <p:nvSpPr>
          <p:cNvPr id="22" name="Oval 21">
            <a:extLst>
              <a:ext uri="{FF2B5EF4-FFF2-40B4-BE49-F238E27FC236}">
                <a16:creationId xmlns:a16="http://schemas.microsoft.com/office/drawing/2014/main" id="{9E6367C0-57F0-B846-A9F7-25935962815F}"/>
              </a:ext>
            </a:extLst>
          </p:cNvPr>
          <p:cNvSpPr/>
          <p:nvPr/>
        </p:nvSpPr>
        <p:spPr>
          <a:xfrm>
            <a:off x="3701719" y="4702259"/>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4A882A7-C7BE-524D-9348-31B53D08A752}"/>
              </a:ext>
            </a:extLst>
          </p:cNvPr>
          <p:cNvSpPr/>
          <p:nvPr/>
        </p:nvSpPr>
        <p:spPr>
          <a:xfrm>
            <a:off x="3548743" y="5182708"/>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AA7FC0E-3D42-B741-9613-7BA9BA32B7A3}"/>
              </a:ext>
            </a:extLst>
          </p:cNvPr>
          <p:cNvSpPr txBox="1"/>
          <p:nvPr/>
        </p:nvSpPr>
        <p:spPr>
          <a:xfrm>
            <a:off x="3231010" y="4350518"/>
            <a:ext cx="728084" cy="307777"/>
          </a:xfrm>
          <a:prstGeom prst="rect">
            <a:avLst/>
          </a:prstGeom>
          <a:noFill/>
        </p:spPr>
        <p:txBody>
          <a:bodyPr wrap="none" rtlCol="0">
            <a:spAutoFit/>
          </a:bodyPr>
          <a:lstStyle/>
          <a:p>
            <a:r>
              <a:rPr lang="en-US" sz="1400" dirty="0"/>
              <a:t>banana</a:t>
            </a:r>
          </a:p>
        </p:txBody>
      </p:sp>
      <p:sp>
        <p:nvSpPr>
          <p:cNvPr id="25" name="TextBox 24">
            <a:extLst>
              <a:ext uri="{FF2B5EF4-FFF2-40B4-BE49-F238E27FC236}">
                <a16:creationId xmlns:a16="http://schemas.microsoft.com/office/drawing/2014/main" id="{81E6E834-EE29-7646-B3D6-2D225F359C94}"/>
              </a:ext>
            </a:extLst>
          </p:cNvPr>
          <p:cNvSpPr txBox="1"/>
          <p:nvPr/>
        </p:nvSpPr>
        <p:spPr>
          <a:xfrm>
            <a:off x="3442685" y="5288051"/>
            <a:ext cx="591829" cy="307777"/>
          </a:xfrm>
          <a:prstGeom prst="rect">
            <a:avLst/>
          </a:prstGeom>
          <a:noFill/>
        </p:spPr>
        <p:txBody>
          <a:bodyPr wrap="none" rtlCol="0">
            <a:spAutoFit/>
          </a:bodyPr>
          <a:lstStyle/>
          <a:p>
            <a:r>
              <a:rPr lang="en-US" sz="1400" dirty="0"/>
              <a:t>apple</a:t>
            </a:r>
          </a:p>
        </p:txBody>
      </p:sp>
      <p:sp>
        <p:nvSpPr>
          <p:cNvPr id="26" name="Oval 25">
            <a:extLst>
              <a:ext uri="{FF2B5EF4-FFF2-40B4-BE49-F238E27FC236}">
                <a16:creationId xmlns:a16="http://schemas.microsoft.com/office/drawing/2014/main" id="{A7EF2054-5C31-204D-BB77-C1F33A934F69}"/>
              </a:ext>
            </a:extLst>
          </p:cNvPr>
          <p:cNvSpPr/>
          <p:nvPr/>
        </p:nvSpPr>
        <p:spPr>
          <a:xfrm>
            <a:off x="5537572" y="4536822"/>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21016EF-F9FC-984E-84C4-031752C2D13F}"/>
              </a:ext>
            </a:extLst>
          </p:cNvPr>
          <p:cNvSpPr txBox="1"/>
          <p:nvPr/>
        </p:nvSpPr>
        <p:spPr>
          <a:xfrm>
            <a:off x="5090815" y="4698540"/>
            <a:ext cx="519694" cy="307777"/>
          </a:xfrm>
          <a:prstGeom prst="rect">
            <a:avLst/>
          </a:prstGeom>
          <a:noFill/>
        </p:spPr>
        <p:txBody>
          <a:bodyPr wrap="none" rtlCol="0">
            <a:spAutoFit/>
          </a:bodyPr>
          <a:lstStyle/>
          <a:p>
            <a:r>
              <a:rPr lang="en-US" sz="1400" dirty="0"/>
              <a:t>thee</a:t>
            </a:r>
          </a:p>
        </p:txBody>
      </p:sp>
      <p:sp>
        <p:nvSpPr>
          <p:cNvPr id="28" name="Oval 27">
            <a:extLst>
              <a:ext uri="{FF2B5EF4-FFF2-40B4-BE49-F238E27FC236}">
                <a16:creationId xmlns:a16="http://schemas.microsoft.com/office/drawing/2014/main" id="{5251E3E4-FA14-DF48-84B7-D3546047367D}"/>
              </a:ext>
            </a:extLst>
          </p:cNvPr>
          <p:cNvSpPr/>
          <p:nvPr/>
        </p:nvSpPr>
        <p:spPr>
          <a:xfrm>
            <a:off x="5846518" y="4289352"/>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066A0A6-F57C-9E48-8AED-ABC60592FEA5}"/>
              </a:ext>
            </a:extLst>
          </p:cNvPr>
          <p:cNvSpPr/>
          <p:nvPr/>
        </p:nvSpPr>
        <p:spPr>
          <a:xfrm>
            <a:off x="6230575" y="4460221"/>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2E1DA1-2A6E-924D-B31E-D1CEE22CA1D2}"/>
              </a:ext>
            </a:extLst>
          </p:cNvPr>
          <p:cNvSpPr/>
          <p:nvPr/>
        </p:nvSpPr>
        <p:spPr>
          <a:xfrm>
            <a:off x="5821371" y="4607938"/>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53E7E9-7A59-D041-875A-977E0D6B641F}"/>
              </a:ext>
            </a:extLst>
          </p:cNvPr>
          <p:cNvSpPr txBox="1"/>
          <p:nvPr/>
        </p:nvSpPr>
        <p:spPr>
          <a:xfrm>
            <a:off x="5672959" y="3914849"/>
            <a:ext cx="487056" cy="307777"/>
          </a:xfrm>
          <a:prstGeom prst="rect">
            <a:avLst/>
          </a:prstGeom>
          <a:noFill/>
        </p:spPr>
        <p:txBody>
          <a:bodyPr wrap="none" rtlCol="0">
            <a:spAutoFit/>
          </a:bodyPr>
          <a:lstStyle/>
          <a:p>
            <a:r>
              <a:rPr lang="en-US" sz="1400" dirty="0"/>
              <a:t>four</a:t>
            </a:r>
          </a:p>
        </p:txBody>
      </p:sp>
      <p:sp>
        <p:nvSpPr>
          <p:cNvPr id="32" name="TextBox 31">
            <a:extLst>
              <a:ext uri="{FF2B5EF4-FFF2-40B4-BE49-F238E27FC236}">
                <a16:creationId xmlns:a16="http://schemas.microsoft.com/office/drawing/2014/main" id="{CCD8E744-30D6-864D-A016-4E56A1CF42F6}"/>
              </a:ext>
            </a:extLst>
          </p:cNvPr>
          <p:cNvSpPr txBox="1"/>
          <p:nvPr/>
        </p:nvSpPr>
        <p:spPr>
          <a:xfrm>
            <a:off x="5958571" y="4713613"/>
            <a:ext cx="466731" cy="307777"/>
          </a:xfrm>
          <a:prstGeom prst="rect">
            <a:avLst/>
          </a:prstGeom>
          <a:noFill/>
        </p:spPr>
        <p:txBody>
          <a:bodyPr wrap="none" rtlCol="0">
            <a:spAutoFit/>
          </a:bodyPr>
          <a:lstStyle/>
          <a:p>
            <a:r>
              <a:rPr lang="en-US" sz="1400" dirty="0"/>
              <a:t>two</a:t>
            </a:r>
          </a:p>
        </p:txBody>
      </p:sp>
      <p:sp>
        <p:nvSpPr>
          <p:cNvPr id="33" name="TextBox 32">
            <a:extLst>
              <a:ext uri="{FF2B5EF4-FFF2-40B4-BE49-F238E27FC236}">
                <a16:creationId xmlns:a16="http://schemas.microsoft.com/office/drawing/2014/main" id="{ABF83A29-FE5B-4747-8888-1297E341C35B}"/>
              </a:ext>
            </a:extLst>
          </p:cNvPr>
          <p:cNvSpPr txBox="1"/>
          <p:nvPr/>
        </p:nvSpPr>
        <p:spPr>
          <a:xfrm>
            <a:off x="6130203" y="4124346"/>
            <a:ext cx="463588" cy="307777"/>
          </a:xfrm>
          <a:prstGeom prst="rect">
            <a:avLst/>
          </a:prstGeom>
          <a:noFill/>
        </p:spPr>
        <p:txBody>
          <a:bodyPr wrap="none" rtlCol="0">
            <a:spAutoFit/>
          </a:bodyPr>
          <a:lstStyle/>
          <a:p>
            <a:r>
              <a:rPr lang="en-US" sz="1400" dirty="0"/>
              <a:t>one</a:t>
            </a:r>
          </a:p>
        </p:txBody>
      </p:sp>
      <p:sp>
        <p:nvSpPr>
          <p:cNvPr id="34" name="TextBox 33">
            <a:extLst>
              <a:ext uri="{FF2B5EF4-FFF2-40B4-BE49-F238E27FC236}">
                <a16:creationId xmlns:a16="http://schemas.microsoft.com/office/drawing/2014/main" id="{FA3328A6-7E54-8946-ADC5-9293ABE051DB}"/>
              </a:ext>
            </a:extLst>
          </p:cNvPr>
          <p:cNvSpPr txBox="1"/>
          <p:nvPr/>
        </p:nvSpPr>
        <p:spPr>
          <a:xfrm>
            <a:off x="7502771" y="6022292"/>
            <a:ext cx="4185138" cy="430887"/>
          </a:xfrm>
          <a:prstGeom prst="rect">
            <a:avLst/>
          </a:prstGeom>
          <a:noFill/>
        </p:spPr>
        <p:txBody>
          <a:bodyPr wrap="square" rtlCol="0">
            <a:spAutoFit/>
          </a:bodyPr>
          <a:lstStyle/>
          <a:p>
            <a:r>
              <a:rPr lang="en-US" sz="1100" dirty="0"/>
              <a:t>Reference: L.J.P. van der </a:t>
            </a:r>
            <a:r>
              <a:rPr lang="en-US" sz="1100" dirty="0" err="1"/>
              <a:t>Maaten</a:t>
            </a:r>
            <a:r>
              <a:rPr lang="en-US" sz="1100" dirty="0"/>
              <a:t> and G.E. Hinton (2008). Visualizing High-Dimensional Data Using t-SNE.</a:t>
            </a:r>
          </a:p>
        </p:txBody>
      </p:sp>
      <p:sp>
        <p:nvSpPr>
          <p:cNvPr id="35" name="Oval 34">
            <a:extLst>
              <a:ext uri="{FF2B5EF4-FFF2-40B4-BE49-F238E27FC236}">
                <a16:creationId xmlns:a16="http://schemas.microsoft.com/office/drawing/2014/main" id="{6970FDC9-CE10-1646-8D30-CD5CF5F20011}"/>
              </a:ext>
            </a:extLst>
          </p:cNvPr>
          <p:cNvSpPr/>
          <p:nvPr/>
        </p:nvSpPr>
        <p:spPr>
          <a:xfrm>
            <a:off x="3317411" y="2016369"/>
            <a:ext cx="2033251" cy="154744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2C0CEA5-EBCB-854E-8D67-8557C0AD9C69}"/>
              </a:ext>
            </a:extLst>
          </p:cNvPr>
          <p:cNvSpPr/>
          <p:nvPr/>
        </p:nvSpPr>
        <p:spPr>
          <a:xfrm>
            <a:off x="5028105" y="3853209"/>
            <a:ext cx="1651846" cy="14847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463E9A2-557B-4B42-BC2C-E330A367F48E}"/>
              </a:ext>
            </a:extLst>
          </p:cNvPr>
          <p:cNvSpPr/>
          <p:nvPr/>
        </p:nvSpPr>
        <p:spPr>
          <a:xfrm>
            <a:off x="2767514" y="4230878"/>
            <a:ext cx="1608853" cy="148470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8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E3AF-A2B5-C142-93E6-A0CDBFF8620C}"/>
              </a:ext>
            </a:extLst>
          </p:cNvPr>
          <p:cNvSpPr>
            <a:spLocks noGrp="1"/>
          </p:cNvSpPr>
          <p:nvPr>
            <p:ph type="title"/>
          </p:nvPr>
        </p:nvSpPr>
        <p:spPr>
          <a:xfrm>
            <a:off x="838200" y="365125"/>
            <a:ext cx="10515600" cy="929601"/>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Application of word embeddings</a:t>
            </a:r>
          </a:p>
        </p:txBody>
      </p:sp>
      <p:sp>
        <p:nvSpPr>
          <p:cNvPr id="4" name="Date Placeholder 3">
            <a:extLst>
              <a:ext uri="{FF2B5EF4-FFF2-40B4-BE49-F238E27FC236}">
                <a16:creationId xmlns:a16="http://schemas.microsoft.com/office/drawing/2014/main" id="{9B96619B-22FA-EE4F-BE7E-410EC4B286F8}"/>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1580D204-B393-6C4C-A8B0-69F11D69CB3C}"/>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8AA4377C-3522-4043-BC7B-A195FDBA1949}"/>
              </a:ext>
            </a:extLst>
          </p:cNvPr>
          <p:cNvSpPr>
            <a:spLocks noGrp="1"/>
          </p:cNvSpPr>
          <p:nvPr>
            <p:ph type="sldNum" sz="quarter" idx="12"/>
          </p:nvPr>
        </p:nvSpPr>
        <p:spPr/>
        <p:txBody>
          <a:bodyPr/>
          <a:lstStyle/>
          <a:p>
            <a:fld id="{C5E58D30-4ED1-5B49-9F4E-015BAF999FD1}" type="slidenum">
              <a:rPr lang="en-US" smtClean="0"/>
              <a:t>6</a:t>
            </a:fld>
            <a:endParaRPr lang="en-US"/>
          </a:p>
        </p:txBody>
      </p:sp>
      <p:pic>
        <p:nvPicPr>
          <p:cNvPr id="7" name="Picture 6">
            <a:extLst>
              <a:ext uri="{FF2B5EF4-FFF2-40B4-BE49-F238E27FC236}">
                <a16:creationId xmlns:a16="http://schemas.microsoft.com/office/drawing/2014/main" id="{F2DEAA05-5754-0440-A678-B65A8B855614}"/>
              </a:ext>
            </a:extLst>
          </p:cNvPr>
          <p:cNvPicPr>
            <a:picLocks noChangeAspect="1"/>
          </p:cNvPicPr>
          <p:nvPr/>
        </p:nvPicPr>
        <p:blipFill>
          <a:blip r:embed="rId3"/>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E723E032-0441-CA4F-8783-B101C87886E4}"/>
              </a:ext>
            </a:extLst>
          </p:cNvPr>
          <p:cNvSpPr txBox="1"/>
          <p:nvPr/>
        </p:nvSpPr>
        <p:spPr>
          <a:xfrm>
            <a:off x="917138" y="1399923"/>
            <a:ext cx="2585323" cy="369332"/>
          </a:xfrm>
          <a:prstGeom prst="rect">
            <a:avLst/>
          </a:prstGeom>
          <a:noFill/>
        </p:spPr>
        <p:txBody>
          <a:bodyPr wrap="none" rtlCol="0">
            <a:spAutoFit/>
          </a:bodyPr>
          <a:lstStyle/>
          <a:p>
            <a:r>
              <a:rPr lang="en-US" dirty="0"/>
              <a:t>Named entity recognition</a:t>
            </a:r>
          </a:p>
        </p:txBody>
      </p:sp>
      <p:sp>
        <p:nvSpPr>
          <p:cNvPr id="132" name="Rectangle 131">
            <a:extLst>
              <a:ext uri="{FF2B5EF4-FFF2-40B4-BE49-F238E27FC236}">
                <a16:creationId xmlns:a16="http://schemas.microsoft.com/office/drawing/2014/main" id="{87725EA3-02A3-854D-887F-F2A3C49F7FF9}"/>
              </a:ext>
            </a:extLst>
          </p:cNvPr>
          <p:cNvSpPr/>
          <p:nvPr/>
        </p:nvSpPr>
        <p:spPr>
          <a:xfrm>
            <a:off x="958766" y="3066958"/>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242F7E56-CAD1-0D4C-82B0-4CA61F85E5F7}"/>
                  </a:ext>
                </a:extLst>
              </p:cNvPr>
              <p:cNvSpPr txBox="1"/>
              <p:nvPr/>
            </p:nvSpPr>
            <p:spPr>
              <a:xfrm>
                <a:off x="1254275" y="2104146"/>
                <a:ext cx="758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&lt;1&gt;</m:t>
                          </m:r>
                        </m:sup>
                      </m:sSup>
                      <m:r>
                        <a:rPr lang="en-US" sz="1400" b="0" i="1" smtClean="0">
                          <a:latin typeface="Cambria Math" panose="02040503050406030204" pitchFamily="18" charset="0"/>
                        </a:rPr>
                        <m:t>=1</m:t>
                      </m:r>
                    </m:oMath>
                  </m:oMathPara>
                </a14:m>
                <a:endParaRPr lang="en-US" sz="1400" dirty="0"/>
              </a:p>
            </p:txBody>
          </p:sp>
        </mc:Choice>
        <mc:Fallback xmlns="">
          <p:sp>
            <p:nvSpPr>
              <p:cNvPr id="133" name="TextBox 132">
                <a:extLst>
                  <a:ext uri="{FF2B5EF4-FFF2-40B4-BE49-F238E27FC236}">
                    <a16:creationId xmlns:a16="http://schemas.microsoft.com/office/drawing/2014/main" id="{242F7E56-CAD1-0D4C-82B0-4CA61F85E5F7}"/>
                  </a:ext>
                </a:extLst>
              </p:cNvPr>
              <p:cNvSpPr txBox="1">
                <a:spLocks noRot="1" noChangeAspect="1" noMove="1" noResize="1" noEditPoints="1" noAdjustHandles="1" noChangeArrowheads="1" noChangeShapeType="1" noTextEdit="1"/>
              </p:cNvSpPr>
              <p:nvPr/>
            </p:nvSpPr>
            <p:spPr>
              <a:xfrm>
                <a:off x="1254275" y="2104146"/>
                <a:ext cx="758797" cy="215444"/>
              </a:xfrm>
              <a:prstGeom prst="rect">
                <a:avLst/>
              </a:prstGeom>
              <a:blipFill>
                <a:blip r:embed="rId4"/>
                <a:stretch>
                  <a:fillRect l="-4918" t="-22222" r="-3279" b="-16667"/>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D2F35923-C330-DB48-AB53-31F8BBC32A8A}"/>
              </a:ext>
            </a:extLst>
          </p:cNvPr>
          <p:cNvCxnSpPr>
            <a:cxnSpLocks/>
            <a:stCxn id="132" idx="0"/>
            <a:endCxn id="133" idx="2"/>
          </p:cNvCxnSpPr>
          <p:nvPr/>
        </p:nvCxnSpPr>
        <p:spPr>
          <a:xfrm flipV="1">
            <a:off x="1292595" y="2319590"/>
            <a:ext cx="341079" cy="747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6DB47A9-E1C6-4D4F-8E98-FD4300C2EB18}"/>
              </a:ext>
            </a:extLst>
          </p:cNvPr>
          <p:cNvCxnSpPr>
            <a:cxnSpLocks/>
            <a:stCxn id="155" idx="0"/>
            <a:endCxn id="132" idx="2"/>
          </p:cNvCxnSpPr>
          <p:nvPr/>
        </p:nvCxnSpPr>
        <p:spPr>
          <a:xfrm flipH="1" flipV="1">
            <a:off x="1292595" y="3495130"/>
            <a:ext cx="431656" cy="11885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A7DF9BBE-9301-6945-9C81-E93C743F498F}"/>
              </a:ext>
            </a:extLst>
          </p:cNvPr>
          <p:cNvSpPr/>
          <p:nvPr/>
        </p:nvSpPr>
        <p:spPr>
          <a:xfrm>
            <a:off x="2649968" y="3066958"/>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B5308DBB-0968-1B4D-8321-FB44F8BCF7CE}"/>
                  </a:ext>
                </a:extLst>
              </p:cNvPr>
              <p:cNvSpPr txBox="1"/>
              <p:nvPr/>
            </p:nvSpPr>
            <p:spPr>
              <a:xfrm>
                <a:off x="2945477" y="2104146"/>
                <a:ext cx="758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&lt;2&gt;</m:t>
                          </m:r>
                        </m:sup>
                      </m:sSup>
                      <m:r>
                        <a:rPr lang="en-US" sz="1400" b="0" i="1" smtClean="0">
                          <a:latin typeface="Cambria Math" panose="02040503050406030204" pitchFamily="18" charset="0"/>
                        </a:rPr>
                        <m:t>=1</m:t>
                      </m:r>
                    </m:oMath>
                  </m:oMathPara>
                </a14:m>
                <a:endParaRPr lang="en-US" sz="1400" dirty="0"/>
              </a:p>
            </p:txBody>
          </p:sp>
        </mc:Choice>
        <mc:Fallback xmlns="">
          <p:sp>
            <p:nvSpPr>
              <p:cNvPr id="139" name="TextBox 138">
                <a:extLst>
                  <a:ext uri="{FF2B5EF4-FFF2-40B4-BE49-F238E27FC236}">
                    <a16:creationId xmlns:a16="http://schemas.microsoft.com/office/drawing/2014/main" id="{B5308DBB-0968-1B4D-8321-FB44F8BCF7CE}"/>
                  </a:ext>
                </a:extLst>
              </p:cNvPr>
              <p:cNvSpPr txBox="1">
                <a:spLocks noRot="1" noChangeAspect="1" noMove="1" noResize="1" noEditPoints="1" noAdjustHandles="1" noChangeArrowheads="1" noChangeShapeType="1" noTextEdit="1"/>
              </p:cNvSpPr>
              <p:nvPr/>
            </p:nvSpPr>
            <p:spPr>
              <a:xfrm>
                <a:off x="2945477" y="2104146"/>
                <a:ext cx="758797" cy="215444"/>
              </a:xfrm>
              <a:prstGeom prst="rect">
                <a:avLst/>
              </a:prstGeom>
              <a:blipFill>
                <a:blip r:embed="rId5"/>
                <a:stretch>
                  <a:fillRect l="-4918" t="-22222" r="-3279" b="-16667"/>
                </a:stretch>
              </a:blipFill>
            </p:spPr>
            <p:txBody>
              <a:bodyPr/>
              <a:lstStyle/>
              <a:p>
                <a:r>
                  <a:rPr lang="en-US">
                    <a:noFill/>
                  </a:rPr>
                  <a:t> </a:t>
                </a:r>
              </a:p>
            </p:txBody>
          </p:sp>
        </mc:Fallback>
      </mc:AlternateContent>
      <p:cxnSp>
        <p:nvCxnSpPr>
          <p:cNvPr id="140" name="Straight Arrow Connector 139">
            <a:extLst>
              <a:ext uri="{FF2B5EF4-FFF2-40B4-BE49-F238E27FC236}">
                <a16:creationId xmlns:a16="http://schemas.microsoft.com/office/drawing/2014/main" id="{3492721D-4E77-F849-9094-A3991483EDFA}"/>
              </a:ext>
            </a:extLst>
          </p:cNvPr>
          <p:cNvCxnSpPr>
            <a:cxnSpLocks/>
            <a:stCxn id="132" idx="3"/>
            <a:endCxn id="138" idx="1"/>
          </p:cNvCxnSpPr>
          <p:nvPr/>
        </p:nvCxnSpPr>
        <p:spPr>
          <a:xfrm>
            <a:off x="1626423" y="3281044"/>
            <a:ext cx="10235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12E060D-8BC6-3F41-84F2-20EA7BE32FE7}"/>
              </a:ext>
            </a:extLst>
          </p:cNvPr>
          <p:cNvCxnSpPr>
            <a:cxnSpLocks/>
            <a:stCxn id="138" idx="0"/>
            <a:endCxn id="139" idx="2"/>
          </p:cNvCxnSpPr>
          <p:nvPr/>
        </p:nvCxnSpPr>
        <p:spPr>
          <a:xfrm flipV="1">
            <a:off x="2983797" y="2319590"/>
            <a:ext cx="341079" cy="747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17511B3-282C-C940-849A-AC6EB0EE6455}"/>
              </a:ext>
            </a:extLst>
          </p:cNvPr>
          <p:cNvCxnSpPr>
            <a:cxnSpLocks/>
            <a:stCxn id="156" idx="0"/>
            <a:endCxn id="138" idx="2"/>
          </p:cNvCxnSpPr>
          <p:nvPr/>
        </p:nvCxnSpPr>
        <p:spPr>
          <a:xfrm flipH="1" flipV="1">
            <a:off x="2983797" y="3495130"/>
            <a:ext cx="497893" cy="1188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F970213F-7D95-2C47-AC9A-6CF4CF06E69C}"/>
              </a:ext>
            </a:extLst>
          </p:cNvPr>
          <p:cNvSpPr/>
          <p:nvPr/>
        </p:nvSpPr>
        <p:spPr>
          <a:xfrm>
            <a:off x="4477934" y="3066958"/>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7637BE2B-34F5-CF40-9150-C15E85D3B32B}"/>
                  </a:ext>
                </a:extLst>
              </p:cNvPr>
              <p:cNvSpPr txBox="1"/>
              <p:nvPr/>
            </p:nvSpPr>
            <p:spPr>
              <a:xfrm>
                <a:off x="4773443" y="2104146"/>
                <a:ext cx="758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&lt;3&gt;</m:t>
                          </m:r>
                        </m:sup>
                      </m:sSup>
                      <m:r>
                        <a:rPr lang="en-US" sz="1400" b="0" i="1" smtClean="0">
                          <a:latin typeface="Cambria Math" panose="02040503050406030204" pitchFamily="18" charset="0"/>
                        </a:rPr>
                        <m:t>=0</m:t>
                      </m:r>
                    </m:oMath>
                  </m:oMathPara>
                </a14:m>
                <a:endParaRPr lang="en-US" sz="1400" dirty="0"/>
              </a:p>
            </p:txBody>
          </p:sp>
        </mc:Choice>
        <mc:Fallback xmlns="">
          <p:sp>
            <p:nvSpPr>
              <p:cNvPr id="145" name="TextBox 144">
                <a:extLst>
                  <a:ext uri="{FF2B5EF4-FFF2-40B4-BE49-F238E27FC236}">
                    <a16:creationId xmlns:a16="http://schemas.microsoft.com/office/drawing/2014/main" id="{7637BE2B-34F5-CF40-9150-C15E85D3B32B}"/>
                  </a:ext>
                </a:extLst>
              </p:cNvPr>
              <p:cNvSpPr txBox="1">
                <a:spLocks noRot="1" noChangeAspect="1" noMove="1" noResize="1" noEditPoints="1" noAdjustHandles="1" noChangeArrowheads="1" noChangeShapeType="1" noTextEdit="1"/>
              </p:cNvSpPr>
              <p:nvPr/>
            </p:nvSpPr>
            <p:spPr>
              <a:xfrm>
                <a:off x="4773443" y="2104146"/>
                <a:ext cx="758797" cy="215444"/>
              </a:xfrm>
              <a:prstGeom prst="rect">
                <a:avLst/>
              </a:prstGeom>
              <a:blipFill>
                <a:blip r:embed="rId6"/>
                <a:stretch>
                  <a:fillRect l="-4918" t="-22222" r="-3279" b="-16667"/>
                </a:stretch>
              </a:blipFill>
            </p:spPr>
            <p:txBody>
              <a:bodyPr/>
              <a:lstStyle/>
              <a:p>
                <a:r>
                  <a:rPr lang="en-US">
                    <a:noFill/>
                  </a:rPr>
                  <a:t> </a:t>
                </a:r>
              </a:p>
            </p:txBody>
          </p:sp>
        </mc:Fallback>
      </mc:AlternateContent>
      <p:cxnSp>
        <p:nvCxnSpPr>
          <p:cNvPr id="146" name="Straight Arrow Connector 145">
            <a:extLst>
              <a:ext uri="{FF2B5EF4-FFF2-40B4-BE49-F238E27FC236}">
                <a16:creationId xmlns:a16="http://schemas.microsoft.com/office/drawing/2014/main" id="{032643E1-3A3B-EA4F-B5B6-E40F1178626D}"/>
              </a:ext>
            </a:extLst>
          </p:cNvPr>
          <p:cNvCxnSpPr>
            <a:cxnSpLocks/>
            <a:stCxn id="138" idx="3"/>
            <a:endCxn id="144" idx="1"/>
          </p:cNvCxnSpPr>
          <p:nvPr/>
        </p:nvCxnSpPr>
        <p:spPr>
          <a:xfrm>
            <a:off x="3317625" y="3281044"/>
            <a:ext cx="1160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A5F11B69-8B28-3444-B45E-624CD1298AEF}"/>
              </a:ext>
            </a:extLst>
          </p:cNvPr>
          <p:cNvCxnSpPr>
            <a:cxnSpLocks/>
            <a:stCxn id="144" idx="0"/>
            <a:endCxn id="145" idx="2"/>
          </p:cNvCxnSpPr>
          <p:nvPr/>
        </p:nvCxnSpPr>
        <p:spPr>
          <a:xfrm flipV="1">
            <a:off x="4811763" y="2319590"/>
            <a:ext cx="341079" cy="747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1AC174AA-3D3D-6A43-82FE-5DA31FDC6842}"/>
              </a:ext>
            </a:extLst>
          </p:cNvPr>
          <p:cNvCxnSpPr>
            <a:cxnSpLocks/>
            <a:stCxn id="157" idx="0"/>
            <a:endCxn id="144" idx="2"/>
          </p:cNvCxnSpPr>
          <p:nvPr/>
        </p:nvCxnSpPr>
        <p:spPr>
          <a:xfrm flipH="1" flipV="1">
            <a:off x="4811763" y="3495130"/>
            <a:ext cx="440986" cy="1188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6AFE321A-2668-4849-889B-774D647C7F6C}"/>
              </a:ext>
            </a:extLst>
          </p:cNvPr>
          <p:cNvSpPr/>
          <p:nvPr/>
        </p:nvSpPr>
        <p:spPr>
          <a:xfrm>
            <a:off x="6244374" y="3066958"/>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290C82A-9778-5E4F-A25B-52F17BCB3855}"/>
                  </a:ext>
                </a:extLst>
              </p:cNvPr>
              <p:cNvSpPr txBox="1"/>
              <p:nvPr/>
            </p:nvSpPr>
            <p:spPr>
              <a:xfrm>
                <a:off x="6539883" y="2104146"/>
                <a:ext cx="758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&lt;4&gt;</m:t>
                          </m:r>
                        </m:sup>
                      </m:sSup>
                      <m:r>
                        <a:rPr lang="en-US" sz="1400" b="0" i="1" smtClean="0">
                          <a:latin typeface="Cambria Math" panose="02040503050406030204" pitchFamily="18" charset="0"/>
                        </a:rPr>
                        <m:t>=0</m:t>
                      </m:r>
                    </m:oMath>
                  </m:oMathPara>
                </a14:m>
                <a:endParaRPr lang="en-US" sz="1400" dirty="0"/>
              </a:p>
            </p:txBody>
          </p:sp>
        </mc:Choice>
        <mc:Fallback xmlns="">
          <p:sp>
            <p:nvSpPr>
              <p:cNvPr id="151" name="TextBox 150">
                <a:extLst>
                  <a:ext uri="{FF2B5EF4-FFF2-40B4-BE49-F238E27FC236}">
                    <a16:creationId xmlns:a16="http://schemas.microsoft.com/office/drawing/2014/main" id="{F290C82A-9778-5E4F-A25B-52F17BCB3855}"/>
                  </a:ext>
                </a:extLst>
              </p:cNvPr>
              <p:cNvSpPr txBox="1">
                <a:spLocks noRot="1" noChangeAspect="1" noMove="1" noResize="1" noEditPoints="1" noAdjustHandles="1" noChangeArrowheads="1" noChangeShapeType="1" noTextEdit="1"/>
              </p:cNvSpPr>
              <p:nvPr/>
            </p:nvSpPr>
            <p:spPr>
              <a:xfrm>
                <a:off x="6539883" y="2104146"/>
                <a:ext cx="758797" cy="215444"/>
              </a:xfrm>
              <a:prstGeom prst="rect">
                <a:avLst/>
              </a:prstGeom>
              <a:blipFill>
                <a:blip r:embed="rId7"/>
                <a:stretch>
                  <a:fillRect l="-4918" t="-22222" r="-3279" b="-16667"/>
                </a:stretch>
              </a:blipFill>
            </p:spPr>
            <p:txBody>
              <a:bodyPr/>
              <a:lstStyle/>
              <a:p>
                <a:r>
                  <a:rPr lang="en-US">
                    <a:noFill/>
                  </a:rPr>
                  <a:t> </a:t>
                </a:r>
              </a:p>
            </p:txBody>
          </p:sp>
        </mc:Fallback>
      </mc:AlternateContent>
      <p:cxnSp>
        <p:nvCxnSpPr>
          <p:cNvPr id="152" name="Straight Arrow Connector 151">
            <a:extLst>
              <a:ext uri="{FF2B5EF4-FFF2-40B4-BE49-F238E27FC236}">
                <a16:creationId xmlns:a16="http://schemas.microsoft.com/office/drawing/2014/main" id="{38FF2135-93D6-D145-B99F-63F8AC47CCF2}"/>
              </a:ext>
            </a:extLst>
          </p:cNvPr>
          <p:cNvCxnSpPr>
            <a:cxnSpLocks/>
            <a:stCxn id="144" idx="3"/>
            <a:endCxn id="150" idx="1"/>
          </p:cNvCxnSpPr>
          <p:nvPr/>
        </p:nvCxnSpPr>
        <p:spPr>
          <a:xfrm>
            <a:off x="5145591" y="3281044"/>
            <a:ext cx="1098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1DCE29C-FD85-1D4D-9D03-AE1F07AC5020}"/>
              </a:ext>
            </a:extLst>
          </p:cNvPr>
          <p:cNvCxnSpPr>
            <a:cxnSpLocks/>
            <a:stCxn id="150" idx="0"/>
            <a:endCxn id="151" idx="2"/>
          </p:cNvCxnSpPr>
          <p:nvPr/>
        </p:nvCxnSpPr>
        <p:spPr>
          <a:xfrm flipV="1">
            <a:off x="6578203" y="2319590"/>
            <a:ext cx="341079" cy="747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0B5E08CC-1227-B841-BB2A-0B7A7085ABE1}"/>
              </a:ext>
            </a:extLst>
          </p:cNvPr>
          <p:cNvCxnSpPr>
            <a:cxnSpLocks/>
            <a:stCxn id="158" idx="0"/>
            <a:endCxn id="150" idx="2"/>
          </p:cNvCxnSpPr>
          <p:nvPr/>
        </p:nvCxnSpPr>
        <p:spPr>
          <a:xfrm flipH="1" flipV="1">
            <a:off x="6578203" y="3495130"/>
            <a:ext cx="440986" cy="1188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3B9B6796-3FC7-A24B-ABB5-44CA2EE71555}"/>
              </a:ext>
            </a:extLst>
          </p:cNvPr>
          <p:cNvSpPr txBox="1"/>
          <p:nvPr/>
        </p:nvSpPr>
        <p:spPr>
          <a:xfrm>
            <a:off x="1358125" y="4683653"/>
            <a:ext cx="732252" cy="307777"/>
          </a:xfrm>
          <a:prstGeom prst="rect">
            <a:avLst/>
          </a:prstGeom>
          <a:noFill/>
        </p:spPr>
        <p:txBody>
          <a:bodyPr wrap="none" rtlCol="0">
            <a:spAutoFit/>
          </a:bodyPr>
          <a:lstStyle/>
          <a:p>
            <a:r>
              <a:rPr lang="en-US" sz="1400" dirty="0"/>
              <a:t>Edward</a:t>
            </a:r>
          </a:p>
        </p:txBody>
      </p:sp>
      <p:sp>
        <p:nvSpPr>
          <p:cNvPr id="156" name="TextBox 155">
            <a:extLst>
              <a:ext uri="{FF2B5EF4-FFF2-40B4-BE49-F238E27FC236}">
                <a16:creationId xmlns:a16="http://schemas.microsoft.com/office/drawing/2014/main" id="{69BACDB7-0D0A-9246-BF82-DA9A21ADAF8A}"/>
              </a:ext>
            </a:extLst>
          </p:cNvPr>
          <p:cNvSpPr txBox="1"/>
          <p:nvPr/>
        </p:nvSpPr>
        <p:spPr>
          <a:xfrm>
            <a:off x="3185775" y="4683652"/>
            <a:ext cx="591829" cy="307777"/>
          </a:xfrm>
          <a:prstGeom prst="rect">
            <a:avLst/>
          </a:prstGeom>
          <a:noFill/>
        </p:spPr>
        <p:txBody>
          <a:bodyPr wrap="none" rtlCol="0">
            <a:spAutoFit/>
          </a:bodyPr>
          <a:lstStyle/>
          <a:p>
            <a:r>
              <a:rPr lang="en-US" sz="1400" dirty="0"/>
              <a:t>Jones</a:t>
            </a:r>
          </a:p>
        </p:txBody>
      </p:sp>
      <p:sp>
        <p:nvSpPr>
          <p:cNvPr id="157" name="TextBox 156">
            <a:extLst>
              <a:ext uri="{FF2B5EF4-FFF2-40B4-BE49-F238E27FC236}">
                <a16:creationId xmlns:a16="http://schemas.microsoft.com/office/drawing/2014/main" id="{8500CFC6-32D9-4C4D-AB89-E743C4858583}"/>
              </a:ext>
            </a:extLst>
          </p:cNvPr>
          <p:cNvSpPr txBox="1"/>
          <p:nvPr/>
        </p:nvSpPr>
        <p:spPr>
          <a:xfrm>
            <a:off x="5104311" y="4683651"/>
            <a:ext cx="296876" cy="307777"/>
          </a:xfrm>
          <a:prstGeom prst="rect">
            <a:avLst/>
          </a:prstGeom>
          <a:noFill/>
        </p:spPr>
        <p:txBody>
          <a:bodyPr wrap="none" rtlCol="0">
            <a:spAutoFit/>
          </a:bodyPr>
          <a:lstStyle/>
          <a:p>
            <a:r>
              <a:rPr lang="en-US" sz="1400" dirty="0"/>
              <a:t>is</a:t>
            </a:r>
          </a:p>
        </p:txBody>
      </p:sp>
      <p:sp>
        <p:nvSpPr>
          <p:cNvPr id="158" name="TextBox 157">
            <a:extLst>
              <a:ext uri="{FF2B5EF4-FFF2-40B4-BE49-F238E27FC236}">
                <a16:creationId xmlns:a16="http://schemas.microsoft.com/office/drawing/2014/main" id="{0E691A07-91DA-ED4D-8175-6A275EFA33B1}"/>
              </a:ext>
            </a:extLst>
          </p:cNvPr>
          <p:cNvSpPr txBox="1"/>
          <p:nvPr/>
        </p:nvSpPr>
        <p:spPr>
          <a:xfrm>
            <a:off x="6836286" y="4683651"/>
            <a:ext cx="365806" cy="307777"/>
          </a:xfrm>
          <a:prstGeom prst="rect">
            <a:avLst/>
          </a:prstGeom>
          <a:noFill/>
        </p:spPr>
        <p:txBody>
          <a:bodyPr wrap="none" rtlCol="0">
            <a:spAutoFit/>
          </a:bodyPr>
          <a:lstStyle/>
          <a:p>
            <a:r>
              <a:rPr lang="en-US" sz="1400" dirty="0"/>
              <a:t>an</a:t>
            </a:r>
          </a:p>
        </p:txBody>
      </p:sp>
      <p:sp>
        <p:nvSpPr>
          <p:cNvPr id="160" name="Rectangle 159">
            <a:extLst>
              <a:ext uri="{FF2B5EF4-FFF2-40B4-BE49-F238E27FC236}">
                <a16:creationId xmlns:a16="http://schemas.microsoft.com/office/drawing/2014/main" id="{6C6B7CBD-0001-3847-865F-665212903DC2}"/>
              </a:ext>
            </a:extLst>
          </p:cNvPr>
          <p:cNvSpPr/>
          <p:nvPr/>
        </p:nvSpPr>
        <p:spPr>
          <a:xfrm>
            <a:off x="8025784" y="3066958"/>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CA10B48B-20B7-4E4B-BCC9-6BD537B19D00}"/>
                  </a:ext>
                </a:extLst>
              </p:cNvPr>
              <p:cNvSpPr txBox="1"/>
              <p:nvPr/>
            </p:nvSpPr>
            <p:spPr>
              <a:xfrm>
                <a:off x="8321293" y="2104146"/>
                <a:ext cx="758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&lt;4&gt;</m:t>
                          </m:r>
                        </m:sup>
                      </m:sSup>
                      <m:r>
                        <a:rPr lang="en-US" sz="1400" b="0" i="1" smtClean="0">
                          <a:latin typeface="Cambria Math" panose="02040503050406030204" pitchFamily="18" charset="0"/>
                        </a:rPr>
                        <m:t>=0</m:t>
                      </m:r>
                    </m:oMath>
                  </m:oMathPara>
                </a14:m>
                <a:endParaRPr lang="en-US" sz="1400" dirty="0"/>
              </a:p>
            </p:txBody>
          </p:sp>
        </mc:Choice>
        <mc:Fallback xmlns="">
          <p:sp>
            <p:nvSpPr>
              <p:cNvPr id="161" name="TextBox 160">
                <a:extLst>
                  <a:ext uri="{FF2B5EF4-FFF2-40B4-BE49-F238E27FC236}">
                    <a16:creationId xmlns:a16="http://schemas.microsoft.com/office/drawing/2014/main" id="{CA10B48B-20B7-4E4B-BCC9-6BD537B19D00}"/>
                  </a:ext>
                </a:extLst>
              </p:cNvPr>
              <p:cNvSpPr txBox="1">
                <a:spLocks noRot="1" noChangeAspect="1" noMove="1" noResize="1" noEditPoints="1" noAdjustHandles="1" noChangeArrowheads="1" noChangeShapeType="1" noTextEdit="1"/>
              </p:cNvSpPr>
              <p:nvPr/>
            </p:nvSpPr>
            <p:spPr>
              <a:xfrm>
                <a:off x="8321293" y="2104146"/>
                <a:ext cx="758797" cy="215444"/>
              </a:xfrm>
              <a:prstGeom prst="rect">
                <a:avLst/>
              </a:prstGeom>
              <a:blipFill>
                <a:blip r:embed="rId8"/>
                <a:stretch>
                  <a:fillRect l="-4918" t="-22222" r="-3279" b="-16667"/>
                </a:stretch>
              </a:blipFill>
            </p:spPr>
            <p:txBody>
              <a:bodyPr/>
              <a:lstStyle/>
              <a:p>
                <a:r>
                  <a:rPr lang="en-US">
                    <a:noFill/>
                  </a:rPr>
                  <a:t> </a:t>
                </a:r>
              </a:p>
            </p:txBody>
          </p:sp>
        </mc:Fallback>
      </mc:AlternateContent>
      <p:cxnSp>
        <p:nvCxnSpPr>
          <p:cNvPr id="162" name="Straight Arrow Connector 161">
            <a:extLst>
              <a:ext uri="{FF2B5EF4-FFF2-40B4-BE49-F238E27FC236}">
                <a16:creationId xmlns:a16="http://schemas.microsoft.com/office/drawing/2014/main" id="{01F99877-EB9F-6843-AD48-D4A63A39FBF6}"/>
              </a:ext>
            </a:extLst>
          </p:cNvPr>
          <p:cNvCxnSpPr>
            <a:cxnSpLocks/>
            <a:stCxn id="150" idx="3"/>
            <a:endCxn id="160" idx="1"/>
          </p:cNvCxnSpPr>
          <p:nvPr/>
        </p:nvCxnSpPr>
        <p:spPr>
          <a:xfrm>
            <a:off x="6912031" y="3281044"/>
            <a:ext cx="11137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1DBBB635-67D9-604C-B868-B2410B9A7892}"/>
              </a:ext>
            </a:extLst>
          </p:cNvPr>
          <p:cNvCxnSpPr>
            <a:cxnSpLocks/>
            <a:stCxn id="160" idx="0"/>
            <a:endCxn id="161" idx="2"/>
          </p:cNvCxnSpPr>
          <p:nvPr/>
        </p:nvCxnSpPr>
        <p:spPr>
          <a:xfrm flipV="1">
            <a:off x="8359613" y="2319590"/>
            <a:ext cx="341079" cy="747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7835047-7E24-2140-8944-E9F55C586950}"/>
              </a:ext>
            </a:extLst>
          </p:cNvPr>
          <p:cNvCxnSpPr>
            <a:cxnSpLocks/>
            <a:stCxn id="165" idx="0"/>
            <a:endCxn id="160" idx="2"/>
          </p:cNvCxnSpPr>
          <p:nvPr/>
        </p:nvCxnSpPr>
        <p:spPr>
          <a:xfrm flipH="1" flipV="1">
            <a:off x="8359613" y="3495130"/>
            <a:ext cx="435642" cy="1188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7750E62E-59D5-D54F-BE2B-5B04B5D83EAC}"/>
              </a:ext>
            </a:extLst>
          </p:cNvPr>
          <p:cNvSpPr txBox="1"/>
          <p:nvPr/>
        </p:nvSpPr>
        <p:spPr>
          <a:xfrm>
            <a:off x="8449006" y="4683651"/>
            <a:ext cx="692497" cy="307777"/>
          </a:xfrm>
          <a:prstGeom prst="rect">
            <a:avLst/>
          </a:prstGeom>
          <a:noFill/>
        </p:spPr>
        <p:txBody>
          <a:bodyPr wrap="none" rtlCol="0">
            <a:spAutoFit/>
          </a:bodyPr>
          <a:lstStyle/>
          <a:p>
            <a:r>
              <a:rPr lang="en-US" sz="1400" dirty="0"/>
              <a:t>orange</a:t>
            </a:r>
          </a:p>
        </p:txBody>
      </p:sp>
      <p:sp>
        <p:nvSpPr>
          <p:cNvPr id="167" name="Rectangle 166">
            <a:extLst>
              <a:ext uri="{FF2B5EF4-FFF2-40B4-BE49-F238E27FC236}">
                <a16:creationId xmlns:a16="http://schemas.microsoft.com/office/drawing/2014/main" id="{3D95C4DE-9D82-AD44-870A-3CE394535ECB}"/>
              </a:ext>
            </a:extLst>
          </p:cNvPr>
          <p:cNvSpPr/>
          <p:nvPr/>
        </p:nvSpPr>
        <p:spPr>
          <a:xfrm>
            <a:off x="9932041" y="3066958"/>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FF7823E6-E291-4F4A-8E26-0D8778DED4EF}"/>
                  </a:ext>
                </a:extLst>
              </p:cNvPr>
              <p:cNvSpPr txBox="1"/>
              <p:nvPr/>
            </p:nvSpPr>
            <p:spPr>
              <a:xfrm>
                <a:off x="10227550" y="2104146"/>
                <a:ext cx="758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e>
                        <m:sup>
                          <m:r>
                            <a:rPr lang="en-US" sz="1400" b="0" i="1" smtClean="0">
                              <a:latin typeface="Cambria Math" panose="02040503050406030204" pitchFamily="18" charset="0"/>
                            </a:rPr>
                            <m:t>&lt;4&gt;</m:t>
                          </m:r>
                        </m:sup>
                      </m:sSup>
                      <m:r>
                        <a:rPr lang="en-US" sz="1400" b="0" i="1" smtClean="0">
                          <a:latin typeface="Cambria Math" panose="02040503050406030204" pitchFamily="18" charset="0"/>
                        </a:rPr>
                        <m:t>=0</m:t>
                      </m:r>
                    </m:oMath>
                  </m:oMathPara>
                </a14:m>
                <a:endParaRPr lang="en-US" sz="1400" dirty="0"/>
              </a:p>
            </p:txBody>
          </p:sp>
        </mc:Choice>
        <mc:Fallback xmlns="">
          <p:sp>
            <p:nvSpPr>
              <p:cNvPr id="168" name="TextBox 167">
                <a:extLst>
                  <a:ext uri="{FF2B5EF4-FFF2-40B4-BE49-F238E27FC236}">
                    <a16:creationId xmlns:a16="http://schemas.microsoft.com/office/drawing/2014/main" id="{FF7823E6-E291-4F4A-8E26-0D8778DED4EF}"/>
                  </a:ext>
                </a:extLst>
              </p:cNvPr>
              <p:cNvSpPr txBox="1">
                <a:spLocks noRot="1" noChangeAspect="1" noMove="1" noResize="1" noEditPoints="1" noAdjustHandles="1" noChangeArrowheads="1" noChangeShapeType="1" noTextEdit="1"/>
              </p:cNvSpPr>
              <p:nvPr/>
            </p:nvSpPr>
            <p:spPr>
              <a:xfrm>
                <a:off x="10227550" y="2104146"/>
                <a:ext cx="758797" cy="215444"/>
              </a:xfrm>
              <a:prstGeom prst="rect">
                <a:avLst/>
              </a:prstGeom>
              <a:blipFill>
                <a:blip r:embed="rId9"/>
                <a:stretch>
                  <a:fillRect l="-3279" t="-22222" r="-3279" b="-16667"/>
                </a:stretch>
              </a:blipFill>
            </p:spPr>
            <p:txBody>
              <a:bodyPr/>
              <a:lstStyle/>
              <a:p>
                <a:r>
                  <a:rPr lang="en-US">
                    <a:noFill/>
                  </a:rPr>
                  <a:t> </a:t>
                </a:r>
              </a:p>
            </p:txBody>
          </p:sp>
        </mc:Fallback>
      </mc:AlternateContent>
      <p:cxnSp>
        <p:nvCxnSpPr>
          <p:cNvPr id="169" name="Straight Arrow Connector 168">
            <a:extLst>
              <a:ext uri="{FF2B5EF4-FFF2-40B4-BE49-F238E27FC236}">
                <a16:creationId xmlns:a16="http://schemas.microsoft.com/office/drawing/2014/main" id="{D34D18E5-B75E-2D44-BE99-9073F30BA490}"/>
              </a:ext>
            </a:extLst>
          </p:cNvPr>
          <p:cNvCxnSpPr>
            <a:cxnSpLocks/>
            <a:stCxn id="160" idx="3"/>
            <a:endCxn id="167" idx="1"/>
          </p:cNvCxnSpPr>
          <p:nvPr/>
        </p:nvCxnSpPr>
        <p:spPr>
          <a:xfrm>
            <a:off x="8693441" y="3281044"/>
            <a:ext cx="1238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CD5413AC-0193-8443-8EEE-71C2DD5E73D7}"/>
              </a:ext>
            </a:extLst>
          </p:cNvPr>
          <p:cNvCxnSpPr>
            <a:cxnSpLocks/>
            <a:stCxn id="167" idx="0"/>
            <a:endCxn id="168" idx="2"/>
          </p:cNvCxnSpPr>
          <p:nvPr/>
        </p:nvCxnSpPr>
        <p:spPr>
          <a:xfrm flipV="1">
            <a:off x="10265870" y="2319590"/>
            <a:ext cx="341079" cy="747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B7F991CA-7502-AB44-9341-F65DD61E642A}"/>
              </a:ext>
            </a:extLst>
          </p:cNvPr>
          <p:cNvCxnSpPr>
            <a:cxnSpLocks/>
            <a:stCxn id="172" idx="0"/>
            <a:endCxn id="167" idx="2"/>
          </p:cNvCxnSpPr>
          <p:nvPr/>
        </p:nvCxnSpPr>
        <p:spPr>
          <a:xfrm flipH="1" flipV="1">
            <a:off x="10265870" y="3495130"/>
            <a:ext cx="475946" cy="1188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3EADB92F-988C-AF42-BE93-BE813C2993D4}"/>
              </a:ext>
            </a:extLst>
          </p:cNvPr>
          <p:cNvSpPr txBox="1"/>
          <p:nvPr/>
        </p:nvSpPr>
        <p:spPr>
          <a:xfrm>
            <a:off x="10401979" y="4683651"/>
            <a:ext cx="679673" cy="307777"/>
          </a:xfrm>
          <a:prstGeom prst="rect">
            <a:avLst/>
          </a:prstGeom>
          <a:noFill/>
        </p:spPr>
        <p:txBody>
          <a:bodyPr wrap="none" rtlCol="0">
            <a:spAutoFit/>
          </a:bodyPr>
          <a:lstStyle/>
          <a:p>
            <a:r>
              <a:rPr lang="en-US" sz="1400" dirty="0"/>
              <a:t>farmer</a:t>
            </a:r>
          </a:p>
        </p:txBody>
      </p:sp>
      <p:sp>
        <p:nvSpPr>
          <p:cNvPr id="173" name="Rectangle 172">
            <a:extLst>
              <a:ext uri="{FF2B5EF4-FFF2-40B4-BE49-F238E27FC236}">
                <a16:creationId xmlns:a16="http://schemas.microsoft.com/office/drawing/2014/main" id="{23E52870-F750-F748-A020-F435579AD3C6}"/>
              </a:ext>
            </a:extLst>
          </p:cNvPr>
          <p:cNvSpPr/>
          <p:nvPr/>
        </p:nvSpPr>
        <p:spPr>
          <a:xfrm>
            <a:off x="1756548" y="345905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Arrow Connector 173">
            <a:extLst>
              <a:ext uri="{FF2B5EF4-FFF2-40B4-BE49-F238E27FC236}">
                <a16:creationId xmlns:a16="http://schemas.microsoft.com/office/drawing/2014/main" id="{2DF2BF98-E7F7-A147-88D4-3BF1A672820D}"/>
              </a:ext>
            </a:extLst>
          </p:cNvPr>
          <p:cNvCxnSpPr>
            <a:cxnSpLocks/>
            <a:stCxn id="173" idx="0"/>
            <a:endCxn id="133" idx="2"/>
          </p:cNvCxnSpPr>
          <p:nvPr/>
        </p:nvCxnSpPr>
        <p:spPr>
          <a:xfrm flipH="1" flipV="1">
            <a:off x="1633674" y="2319590"/>
            <a:ext cx="456703" cy="1139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62480D66-9CC5-5742-85AE-75113CA7698A}"/>
              </a:ext>
            </a:extLst>
          </p:cNvPr>
          <p:cNvCxnSpPr>
            <a:cxnSpLocks/>
            <a:stCxn id="155" idx="0"/>
            <a:endCxn id="173" idx="2"/>
          </p:cNvCxnSpPr>
          <p:nvPr/>
        </p:nvCxnSpPr>
        <p:spPr>
          <a:xfrm flipV="1">
            <a:off x="1724251" y="3887225"/>
            <a:ext cx="366126" cy="7964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08DA27D8-9CD1-5746-A197-662F188A8560}"/>
              </a:ext>
            </a:extLst>
          </p:cNvPr>
          <p:cNvSpPr/>
          <p:nvPr/>
        </p:nvSpPr>
        <p:spPr>
          <a:xfrm>
            <a:off x="3447750" y="345905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0D286766-B1B9-4F41-AF40-5B7B1D86C924}"/>
              </a:ext>
            </a:extLst>
          </p:cNvPr>
          <p:cNvCxnSpPr>
            <a:cxnSpLocks/>
            <a:stCxn id="176" idx="0"/>
            <a:endCxn id="139" idx="2"/>
          </p:cNvCxnSpPr>
          <p:nvPr/>
        </p:nvCxnSpPr>
        <p:spPr>
          <a:xfrm flipH="1" flipV="1">
            <a:off x="3324876" y="2319590"/>
            <a:ext cx="456703" cy="1139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207099E9-1258-6E47-8642-041923210A30}"/>
              </a:ext>
            </a:extLst>
          </p:cNvPr>
          <p:cNvCxnSpPr>
            <a:cxnSpLocks/>
            <a:stCxn id="156" idx="0"/>
            <a:endCxn id="176" idx="2"/>
          </p:cNvCxnSpPr>
          <p:nvPr/>
        </p:nvCxnSpPr>
        <p:spPr>
          <a:xfrm flipV="1">
            <a:off x="3481690" y="3887225"/>
            <a:ext cx="299889" cy="796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5D4BF1E3-DB24-6740-BB81-4FDB338BA29E}"/>
              </a:ext>
            </a:extLst>
          </p:cNvPr>
          <p:cNvSpPr/>
          <p:nvPr/>
        </p:nvSpPr>
        <p:spPr>
          <a:xfrm>
            <a:off x="5275716" y="345905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0" name="Straight Arrow Connector 179">
            <a:extLst>
              <a:ext uri="{FF2B5EF4-FFF2-40B4-BE49-F238E27FC236}">
                <a16:creationId xmlns:a16="http://schemas.microsoft.com/office/drawing/2014/main" id="{EA5FA876-E5E6-4D44-AB8C-3AE776693871}"/>
              </a:ext>
            </a:extLst>
          </p:cNvPr>
          <p:cNvCxnSpPr>
            <a:cxnSpLocks/>
            <a:stCxn id="179" idx="0"/>
            <a:endCxn id="145" idx="2"/>
          </p:cNvCxnSpPr>
          <p:nvPr/>
        </p:nvCxnSpPr>
        <p:spPr>
          <a:xfrm flipH="1" flipV="1">
            <a:off x="5152842" y="2319590"/>
            <a:ext cx="456703" cy="1139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0D28DD6F-4051-1541-B55D-EAE8D5BAEF6F}"/>
              </a:ext>
            </a:extLst>
          </p:cNvPr>
          <p:cNvCxnSpPr>
            <a:cxnSpLocks/>
            <a:stCxn id="157" idx="0"/>
            <a:endCxn id="179" idx="2"/>
          </p:cNvCxnSpPr>
          <p:nvPr/>
        </p:nvCxnSpPr>
        <p:spPr>
          <a:xfrm flipV="1">
            <a:off x="5252749" y="3887225"/>
            <a:ext cx="356796" cy="7964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FABCBBA-1718-8045-A29D-E943B6618270}"/>
              </a:ext>
            </a:extLst>
          </p:cNvPr>
          <p:cNvSpPr/>
          <p:nvPr/>
        </p:nvSpPr>
        <p:spPr>
          <a:xfrm>
            <a:off x="7042156" y="345905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Arrow Connector 182">
            <a:extLst>
              <a:ext uri="{FF2B5EF4-FFF2-40B4-BE49-F238E27FC236}">
                <a16:creationId xmlns:a16="http://schemas.microsoft.com/office/drawing/2014/main" id="{ED6A3C46-B69A-6542-88CC-728656A285D4}"/>
              </a:ext>
            </a:extLst>
          </p:cNvPr>
          <p:cNvCxnSpPr>
            <a:cxnSpLocks/>
            <a:stCxn id="182" idx="0"/>
            <a:endCxn id="151" idx="2"/>
          </p:cNvCxnSpPr>
          <p:nvPr/>
        </p:nvCxnSpPr>
        <p:spPr>
          <a:xfrm flipH="1" flipV="1">
            <a:off x="6919282" y="2319590"/>
            <a:ext cx="456703" cy="1139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25D4713B-858C-C045-AEAE-A9078DA945F4}"/>
              </a:ext>
            </a:extLst>
          </p:cNvPr>
          <p:cNvCxnSpPr>
            <a:cxnSpLocks/>
            <a:stCxn id="158" idx="0"/>
            <a:endCxn id="182" idx="2"/>
          </p:cNvCxnSpPr>
          <p:nvPr/>
        </p:nvCxnSpPr>
        <p:spPr>
          <a:xfrm flipV="1">
            <a:off x="7019189" y="3887225"/>
            <a:ext cx="356796" cy="7964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5470072-3EAF-744B-A903-CFB119CB3EF0}"/>
              </a:ext>
            </a:extLst>
          </p:cNvPr>
          <p:cNvSpPr/>
          <p:nvPr/>
        </p:nvSpPr>
        <p:spPr>
          <a:xfrm>
            <a:off x="8823566" y="345905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Arrow Connector 185">
            <a:extLst>
              <a:ext uri="{FF2B5EF4-FFF2-40B4-BE49-F238E27FC236}">
                <a16:creationId xmlns:a16="http://schemas.microsoft.com/office/drawing/2014/main" id="{9F0B8EA2-A291-B44F-9567-11857A38A3B7}"/>
              </a:ext>
            </a:extLst>
          </p:cNvPr>
          <p:cNvCxnSpPr>
            <a:cxnSpLocks/>
            <a:stCxn id="185" idx="0"/>
            <a:endCxn id="161" idx="2"/>
          </p:cNvCxnSpPr>
          <p:nvPr/>
        </p:nvCxnSpPr>
        <p:spPr>
          <a:xfrm flipH="1" flipV="1">
            <a:off x="8700692" y="2319590"/>
            <a:ext cx="456703" cy="1139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8DAB21DE-3E6E-B040-AC98-DA22F28E7BC5}"/>
              </a:ext>
            </a:extLst>
          </p:cNvPr>
          <p:cNvCxnSpPr>
            <a:cxnSpLocks/>
            <a:stCxn id="165" idx="0"/>
            <a:endCxn id="185" idx="2"/>
          </p:cNvCxnSpPr>
          <p:nvPr/>
        </p:nvCxnSpPr>
        <p:spPr>
          <a:xfrm flipV="1">
            <a:off x="8795255" y="3887225"/>
            <a:ext cx="362140" cy="7964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170F33CB-3192-084A-8623-8BB63D083C17}"/>
              </a:ext>
            </a:extLst>
          </p:cNvPr>
          <p:cNvSpPr/>
          <p:nvPr/>
        </p:nvSpPr>
        <p:spPr>
          <a:xfrm>
            <a:off x="10729823" y="3459053"/>
            <a:ext cx="667657" cy="4281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Arrow Connector 188">
            <a:extLst>
              <a:ext uri="{FF2B5EF4-FFF2-40B4-BE49-F238E27FC236}">
                <a16:creationId xmlns:a16="http://schemas.microsoft.com/office/drawing/2014/main" id="{0C2B30AB-C931-9347-BB5E-FF25F0A3C558}"/>
              </a:ext>
            </a:extLst>
          </p:cNvPr>
          <p:cNvCxnSpPr>
            <a:cxnSpLocks/>
            <a:stCxn id="188" idx="0"/>
            <a:endCxn id="168" idx="2"/>
          </p:cNvCxnSpPr>
          <p:nvPr/>
        </p:nvCxnSpPr>
        <p:spPr>
          <a:xfrm flipH="1" flipV="1">
            <a:off x="10606949" y="2319590"/>
            <a:ext cx="456703" cy="1139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CBCF6A4-3CA5-5646-B068-0B7CB96B7B40}"/>
              </a:ext>
            </a:extLst>
          </p:cNvPr>
          <p:cNvCxnSpPr>
            <a:cxnSpLocks/>
            <a:stCxn id="172" idx="0"/>
            <a:endCxn id="188" idx="2"/>
          </p:cNvCxnSpPr>
          <p:nvPr/>
        </p:nvCxnSpPr>
        <p:spPr>
          <a:xfrm flipV="1">
            <a:off x="10741816" y="3887225"/>
            <a:ext cx="321836" cy="7964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7AD1DC31-42D6-F14B-A2CA-4C2E01AD8E1D}"/>
              </a:ext>
            </a:extLst>
          </p:cNvPr>
          <p:cNvCxnSpPr>
            <a:cxnSpLocks/>
            <a:stCxn id="188" idx="1"/>
            <a:endCxn id="185" idx="3"/>
          </p:cNvCxnSpPr>
          <p:nvPr/>
        </p:nvCxnSpPr>
        <p:spPr>
          <a:xfrm flipH="1">
            <a:off x="9491223" y="3673139"/>
            <a:ext cx="1238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8E77B186-D649-E247-87D3-3D2725E040F4}"/>
              </a:ext>
            </a:extLst>
          </p:cNvPr>
          <p:cNvCxnSpPr>
            <a:cxnSpLocks/>
            <a:stCxn id="185" idx="1"/>
            <a:endCxn id="182" idx="3"/>
          </p:cNvCxnSpPr>
          <p:nvPr/>
        </p:nvCxnSpPr>
        <p:spPr>
          <a:xfrm flipH="1">
            <a:off x="7709813" y="3673139"/>
            <a:ext cx="11137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E297B1-A20B-2546-B4BF-C2E9D2B534A1}"/>
              </a:ext>
            </a:extLst>
          </p:cNvPr>
          <p:cNvCxnSpPr>
            <a:cxnSpLocks/>
            <a:stCxn id="182" idx="1"/>
            <a:endCxn id="179" idx="3"/>
          </p:cNvCxnSpPr>
          <p:nvPr/>
        </p:nvCxnSpPr>
        <p:spPr>
          <a:xfrm flipH="1">
            <a:off x="5943373" y="3673139"/>
            <a:ext cx="1098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7A0DD3D-1BFE-434D-BAF2-72F44B625B46}"/>
              </a:ext>
            </a:extLst>
          </p:cNvPr>
          <p:cNvCxnSpPr>
            <a:cxnSpLocks/>
            <a:stCxn id="179" idx="1"/>
            <a:endCxn id="176" idx="3"/>
          </p:cNvCxnSpPr>
          <p:nvPr/>
        </p:nvCxnSpPr>
        <p:spPr>
          <a:xfrm flipH="1">
            <a:off x="4115407" y="3673139"/>
            <a:ext cx="11603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EE31C878-6A3B-0945-A7EF-4549250A6B0C}"/>
              </a:ext>
            </a:extLst>
          </p:cNvPr>
          <p:cNvCxnSpPr>
            <a:cxnSpLocks/>
            <a:stCxn id="176" idx="1"/>
            <a:endCxn id="173" idx="3"/>
          </p:cNvCxnSpPr>
          <p:nvPr/>
        </p:nvCxnSpPr>
        <p:spPr>
          <a:xfrm flipH="1">
            <a:off x="2424205" y="3673139"/>
            <a:ext cx="10235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DD3EBBBB-C4D6-9F44-9866-AA5E4C8474FA}"/>
              </a:ext>
            </a:extLst>
          </p:cNvPr>
          <p:cNvSpPr txBox="1"/>
          <p:nvPr/>
        </p:nvSpPr>
        <p:spPr>
          <a:xfrm>
            <a:off x="1358125" y="5167829"/>
            <a:ext cx="735266" cy="307777"/>
          </a:xfrm>
          <a:prstGeom prst="rect">
            <a:avLst/>
          </a:prstGeom>
          <a:noFill/>
        </p:spPr>
        <p:txBody>
          <a:bodyPr wrap="none" rtlCol="0">
            <a:spAutoFit/>
          </a:bodyPr>
          <a:lstStyle/>
          <a:p>
            <a:r>
              <a:rPr lang="en-US" sz="1400" dirty="0"/>
              <a:t>Richard</a:t>
            </a:r>
          </a:p>
        </p:txBody>
      </p:sp>
      <p:sp>
        <p:nvSpPr>
          <p:cNvPr id="243" name="TextBox 242">
            <a:extLst>
              <a:ext uri="{FF2B5EF4-FFF2-40B4-BE49-F238E27FC236}">
                <a16:creationId xmlns:a16="http://schemas.microsoft.com/office/drawing/2014/main" id="{381AE0D6-C839-A244-8E97-2217E786F82B}"/>
              </a:ext>
            </a:extLst>
          </p:cNvPr>
          <p:cNvSpPr txBox="1"/>
          <p:nvPr/>
        </p:nvSpPr>
        <p:spPr>
          <a:xfrm>
            <a:off x="3185775" y="5167828"/>
            <a:ext cx="439544" cy="307777"/>
          </a:xfrm>
          <a:prstGeom prst="rect">
            <a:avLst/>
          </a:prstGeom>
          <a:noFill/>
        </p:spPr>
        <p:txBody>
          <a:bodyPr wrap="none" rtlCol="0">
            <a:spAutoFit/>
          </a:bodyPr>
          <a:lstStyle/>
          <a:p>
            <a:r>
              <a:rPr lang="en-US" sz="1400" dirty="0"/>
              <a:t>Lee</a:t>
            </a:r>
          </a:p>
        </p:txBody>
      </p:sp>
      <p:sp>
        <p:nvSpPr>
          <p:cNvPr id="244" name="TextBox 243">
            <a:extLst>
              <a:ext uri="{FF2B5EF4-FFF2-40B4-BE49-F238E27FC236}">
                <a16:creationId xmlns:a16="http://schemas.microsoft.com/office/drawing/2014/main" id="{2DC85A71-73A0-354C-8B56-55B835307399}"/>
              </a:ext>
            </a:extLst>
          </p:cNvPr>
          <p:cNvSpPr txBox="1"/>
          <p:nvPr/>
        </p:nvSpPr>
        <p:spPr>
          <a:xfrm>
            <a:off x="5104311" y="5167827"/>
            <a:ext cx="296876" cy="307777"/>
          </a:xfrm>
          <a:prstGeom prst="rect">
            <a:avLst/>
          </a:prstGeom>
          <a:noFill/>
        </p:spPr>
        <p:txBody>
          <a:bodyPr wrap="none" rtlCol="0">
            <a:spAutoFit/>
          </a:bodyPr>
          <a:lstStyle/>
          <a:p>
            <a:r>
              <a:rPr lang="en-US" sz="1400" dirty="0"/>
              <a:t>is</a:t>
            </a:r>
          </a:p>
        </p:txBody>
      </p:sp>
      <p:sp>
        <p:nvSpPr>
          <p:cNvPr id="245" name="TextBox 244">
            <a:extLst>
              <a:ext uri="{FF2B5EF4-FFF2-40B4-BE49-F238E27FC236}">
                <a16:creationId xmlns:a16="http://schemas.microsoft.com/office/drawing/2014/main" id="{40E01092-1FF8-9D41-A6ED-5DB0B2D0118B}"/>
              </a:ext>
            </a:extLst>
          </p:cNvPr>
          <p:cNvSpPr txBox="1"/>
          <p:nvPr/>
        </p:nvSpPr>
        <p:spPr>
          <a:xfrm>
            <a:off x="6836286" y="5167827"/>
            <a:ext cx="365806" cy="307777"/>
          </a:xfrm>
          <a:prstGeom prst="rect">
            <a:avLst/>
          </a:prstGeom>
          <a:noFill/>
        </p:spPr>
        <p:txBody>
          <a:bodyPr wrap="none" rtlCol="0">
            <a:spAutoFit/>
          </a:bodyPr>
          <a:lstStyle/>
          <a:p>
            <a:r>
              <a:rPr lang="en-US" sz="1400" dirty="0"/>
              <a:t>an</a:t>
            </a:r>
          </a:p>
        </p:txBody>
      </p:sp>
      <p:sp>
        <p:nvSpPr>
          <p:cNvPr id="246" name="TextBox 245">
            <a:extLst>
              <a:ext uri="{FF2B5EF4-FFF2-40B4-BE49-F238E27FC236}">
                <a16:creationId xmlns:a16="http://schemas.microsoft.com/office/drawing/2014/main" id="{8B7E5C9F-403A-5442-9B7E-DC2B78CC0431}"/>
              </a:ext>
            </a:extLst>
          </p:cNvPr>
          <p:cNvSpPr txBox="1"/>
          <p:nvPr/>
        </p:nvSpPr>
        <p:spPr>
          <a:xfrm>
            <a:off x="8449006" y="5167827"/>
            <a:ext cx="591829" cy="307777"/>
          </a:xfrm>
          <a:prstGeom prst="rect">
            <a:avLst/>
          </a:prstGeom>
          <a:noFill/>
        </p:spPr>
        <p:txBody>
          <a:bodyPr wrap="none" rtlCol="0">
            <a:spAutoFit/>
          </a:bodyPr>
          <a:lstStyle/>
          <a:p>
            <a:r>
              <a:rPr lang="en-US" sz="1400" dirty="0"/>
              <a:t>apple</a:t>
            </a:r>
          </a:p>
        </p:txBody>
      </p:sp>
      <p:sp>
        <p:nvSpPr>
          <p:cNvPr id="247" name="TextBox 246">
            <a:extLst>
              <a:ext uri="{FF2B5EF4-FFF2-40B4-BE49-F238E27FC236}">
                <a16:creationId xmlns:a16="http://schemas.microsoft.com/office/drawing/2014/main" id="{4359788F-2E1D-844E-ADB2-2AF6741B9D03}"/>
              </a:ext>
            </a:extLst>
          </p:cNvPr>
          <p:cNvSpPr txBox="1"/>
          <p:nvPr/>
        </p:nvSpPr>
        <p:spPr>
          <a:xfrm>
            <a:off x="10401979" y="5167827"/>
            <a:ext cx="679673" cy="307777"/>
          </a:xfrm>
          <a:prstGeom prst="rect">
            <a:avLst/>
          </a:prstGeom>
          <a:noFill/>
        </p:spPr>
        <p:txBody>
          <a:bodyPr wrap="none" rtlCol="0">
            <a:spAutoFit/>
          </a:bodyPr>
          <a:lstStyle/>
          <a:p>
            <a:r>
              <a:rPr lang="en-US" sz="1400" dirty="0"/>
              <a:t>farmer</a:t>
            </a:r>
          </a:p>
        </p:txBody>
      </p:sp>
      <p:sp>
        <p:nvSpPr>
          <p:cNvPr id="248" name="TextBox 247">
            <a:extLst>
              <a:ext uri="{FF2B5EF4-FFF2-40B4-BE49-F238E27FC236}">
                <a16:creationId xmlns:a16="http://schemas.microsoft.com/office/drawing/2014/main" id="{2EE3014C-68F0-6A4A-B147-F790BBFA90BC}"/>
              </a:ext>
            </a:extLst>
          </p:cNvPr>
          <p:cNvSpPr txBox="1"/>
          <p:nvPr/>
        </p:nvSpPr>
        <p:spPr>
          <a:xfrm>
            <a:off x="8448931" y="5648729"/>
            <a:ext cx="628505" cy="307777"/>
          </a:xfrm>
          <a:prstGeom prst="rect">
            <a:avLst/>
          </a:prstGeom>
          <a:noFill/>
        </p:spPr>
        <p:txBody>
          <a:bodyPr wrap="none" rtlCol="0">
            <a:spAutoFit/>
          </a:bodyPr>
          <a:lstStyle/>
          <a:p>
            <a:r>
              <a:rPr lang="en-US" sz="1400" dirty="0"/>
              <a:t>pitaya</a:t>
            </a:r>
          </a:p>
        </p:txBody>
      </p:sp>
      <p:sp>
        <p:nvSpPr>
          <p:cNvPr id="249" name="TextBox 248">
            <a:extLst>
              <a:ext uri="{FF2B5EF4-FFF2-40B4-BE49-F238E27FC236}">
                <a16:creationId xmlns:a16="http://schemas.microsoft.com/office/drawing/2014/main" id="{309E1F10-0ADC-7749-ABCB-A3117CB4735D}"/>
              </a:ext>
            </a:extLst>
          </p:cNvPr>
          <p:cNvSpPr txBox="1"/>
          <p:nvPr/>
        </p:nvSpPr>
        <p:spPr>
          <a:xfrm>
            <a:off x="10433845" y="5656478"/>
            <a:ext cx="879151" cy="307777"/>
          </a:xfrm>
          <a:prstGeom prst="rect">
            <a:avLst/>
          </a:prstGeom>
          <a:noFill/>
        </p:spPr>
        <p:txBody>
          <a:bodyPr wrap="none" rtlCol="0">
            <a:spAutoFit/>
          </a:bodyPr>
          <a:lstStyle/>
          <a:p>
            <a:r>
              <a:rPr lang="en-US" sz="1400" dirty="0"/>
              <a:t>cultivator</a:t>
            </a:r>
          </a:p>
        </p:txBody>
      </p:sp>
    </p:spTree>
    <p:extLst>
      <p:ext uri="{BB962C8B-B14F-4D97-AF65-F5344CB8AC3E}">
        <p14:creationId xmlns:p14="http://schemas.microsoft.com/office/powerpoint/2010/main" val="247684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blinds(horizontal)">
                                      <p:cBhvr>
                                        <p:cTn id="7" dur="500"/>
                                        <p:tgtEl>
                                          <p:spTgt spid="24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blinds(horizontal)">
                                      <p:cBhvr>
                                        <p:cTn id="10" dur="500"/>
                                        <p:tgtEl>
                                          <p:spTgt spid="24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blinds(horizontal)">
                                      <p:cBhvr>
                                        <p:cTn id="13" dur="500"/>
                                        <p:tgtEl>
                                          <p:spTgt spid="24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45"/>
                                        </p:tgtEl>
                                        <p:attrNameLst>
                                          <p:attrName>style.visibility</p:attrName>
                                        </p:attrNameLst>
                                      </p:cBhvr>
                                      <p:to>
                                        <p:strVal val="visible"/>
                                      </p:to>
                                    </p:set>
                                    <p:animEffect transition="in" filter="blinds(horizontal)">
                                      <p:cBhvr>
                                        <p:cTn id="16" dur="500"/>
                                        <p:tgtEl>
                                          <p:spTgt spid="24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46"/>
                                        </p:tgtEl>
                                        <p:attrNameLst>
                                          <p:attrName>style.visibility</p:attrName>
                                        </p:attrNameLst>
                                      </p:cBhvr>
                                      <p:to>
                                        <p:strVal val="visible"/>
                                      </p:to>
                                    </p:set>
                                    <p:animEffect transition="in" filter="blinds(horizontal)">
                                      <p:cBhvr>
                                        <p:cTn id="19" dur="500"/>
                                        <p:tgtEl>
                                          <p:spTgt spid="24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blinds(horizontal)">
                                      <p:cBhvr>
                                        <p:cTn id="22" dur="500"/>
                                        <p:tgtEl>
                                          <p:spTgt spid="2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8"/>
                                        </p:tgtEl>
                                        <p:attrNameLst>
                                          <p:attrName>style.visibility</p:attrName>
                                        </p:attrNameLst>
                                      </p:cBhvr>
                                      <p:to>
                                        <p:strVal val="visible"/>
                                      </p:to>
                                    </p:set>
                                    <p:animEffect transition="in" filter="blinds(horizontal)">
                                      <p:cBhvr>
                                        <p:cTn id="27" dur="500"/>
                                        <p:tgtEl>
                                          <p:spTgt spid="24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49"/>
                                        </p:tgtEl>
                                        <p:attrNameLst>
                                          <p:attrName>style.visibility</p:attrName>
                                        </p:attrNameLst>
                                      </p:cBhvr>
                                      <p:to>
                                        <p:strVal val="visible"/>
                                      </p:to>
                                    </p:set>
                                    <p:animEffect transition="in" filter="blinds(horizontal)">
                                      <p:cBhvr>
                                        <p:cTn id="30"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3" grpId="0"/>
      <p:bldP spid="244" grpId="0"/>
      <p:bldP spid="245" grpId="0"/>
      <p:bldP spid="246" grpId="0"/>
      <p:bldP spid="247" grpId="0"/>
      <p:bldP spid="248" grpId="0"/>
      <p:bldP spid="2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0E92-734B-024B-B210-85106742F60E}"/>
              </a:ext>
            </a:extLst>
          </p:cNvPr>
          <p:cNvSpPr>
            <a:spLocks noGrp="1"/>
          </p:cNvSpPr>
          <p:nvPr>
            <p:ph type="title"/>
          </p:nvPr>
        </p:nvSpPr>
        <p:spPr>
          <a:xfrm>
            <a:off x="838200" y="365126"/>
            <a:ext cx="10515600" cy="98470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Word embeddings for transfer learning</a:t>
            </a:r>
          </a:p>
        </p:txBody>
      </p:sp>
      <p:sp>
        <p:nvSpPr>
          <p:cNvPr id="4" name="Date Placeholder 3">
            <a:extLst>
              <a:ext uri="{FF2B5EF4-FFF2-40B4-BE49-F238E27FC236}">
                <a16:creationId xmlns:a16="http://schemas.microsoft.com/office/drawing/2014/main" id="{2D020D1A-C2D3-1940-BB97-EA6A46AC7D7B}"/>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47D59550-DE51-9F43-8CB2-7FEA4FBD0574}"/>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261B6666-9E2C-9D4D-B72A-28432C228C89}"/>
              </a:ext>
            </a:extLst>
          </p:cNvPr>
          <p:cNvSpPr>
            <a:spLocks noGrp="1"/>
          </p:cNvSpPr>
          <p:nvPr>
            <p:ph type="sldNum" sz="quarter" idx="12"/>
          </p:nvPr>
        </p:nvSpPr>
        <p:spPr/>
        <p:txBody>
          <a:bodyPr/>
          <a:lstStyle/>
          <a:p>
            <a:fld id="{C5E58D30-4ED1-5B49-9F4E-015BAF999FD1}" type="slidenum">
              <a:rPr lang="en-US" smtClean="0"/>
              <a:t>7</a:t>
            </a:fld>
            <a:endParaRPr lang="en-US"/>
          </a:p>
        </p:txBody>
      </p:sp>
      <p:pic>
        <p:nvPicPr>
          <p:cNvPr id="7" name="Picture 6">
            <a:extLst>
              <a:ext uri="{FF2B5EF4-FFF2-40B4-BE49-F238E27FC236}">
                <a16:creationId xmlns:a16="http://schemas.microsoft.com/office/drawing/2014/main" id="{4DFA51AE-2F9D-CE45-AEF7-7C5280F2703F}"/>
              </a:ext>
            </a:extLst>
          </p:cNvPr>
          <p:cNvPicPr>
            <a:picLocks noChangeAspect="1"/>
          </p:cNvPicPr>
          <p:nvPr/>
        </p:nvPicPr>
        <p:blipFill>
          <a:blip r:embed="rId2"/>
          <a:stretch>
            <a:fillRect/>
          </a:stretch>
        </p:blipFill>
        <p:spPr>
          <a:xfrm>
            <a:off x="11130461" y="150494"/>
            <a:ext cx="910525" cy="632918"/>
          </a:xfrm>
          <a:prstGeom prst="rect">
            <a:avLst/>
          </a:prstGeom>
        </p:spPr>
      </p:pic>
      <p:sp>
        <p:nvSpPr>
          <p:cNvPr id="8" name="TextBox 7">
            <a:extLst>
              <a:ext uri="{FF2B5EF4-FFF2-40B4-BE49-F238E27FC236}">
                <a16:creationId xmlns:a16="http://schemas.microsoft.com/office/drawing/2014/main" id="{E35A9E3B-A094-184F-B1C3-F57175CDBC48}"/>
              </a:ext>
            </a:extLst>
          </p:cNvPr>
          <p:cNvSpPr txBox="1"/>
          <p:nvPr/>
        </p:nvSpPr>
        <p:spPr>
          <a:xfrm>
            <a:off x="943428" y="2796361"/>
            <a:ext cx="4615623" cy="338554"/>
          </a:xfrm>
          <a:prstGeom prst="rect">
            <a:avLst/>
          </a:prstGeom>
          <a:noFill/>
        </p:spPr>
        <p:txBody>
          <a:bodyPr wrap="none" rtlCol="0">
            <a:spAutoFit/>
          </a:bodyPr>
          <a:lstStyle/>
          <a:p>
            <a:r>
              <a:rPr lang="en-US" sz="1600" dirty="0"/>
              <a:t>NER task:  10k words or smaller training set (labeled) </a:t>
            </a:r>
          </a:p>
        </p:txBody>
      </p:sp>
      <p:sp>
        <p:nvSpPr>
          <p:cNvPr id="9" name="TextBox 8">
            <a:extLst>
              <a:ext uri="{FF2B5EF4-FFF2-40B4-BE49-F238E27FC236}">
                <a16:creationId xmlns:a16="http://schemas.microsoft.com/office/drawing/2014/main" id="{C693648B-DB4A-9F49-94CD-9C0C3AB57CD8}"/>
              </a:ext>
            </a:extLst>
          </p:cNvPr>
          <p:cNvSpPr txBox="1"/>
          <p:nvPr/>
        </p:nvSpPr>
        <p:spPr>
          <a:xfrm>
            <a:off x="943428" y="2032000"/>
            <a:ext cx="5941627" cy="338554"/>
          </a:xfrm>
          <a:prstGeom prst="rect">
            <a:avLst/>
          </a:prstGeom>
          <a:noFill/>
        </p:spPr>
        <p:txBody>
          <a:bodyPr wrap="none" rtlCol="0">
            <a:spAutoFit/>
          </a:bodyPr>
          <a:lstStyle/>
          <a:p>
            <a:r>
              <a:rPr lang="en-US" sz="1600" dirty="0"/>
              <a:t>Word embedding: 1 billion to 100 billon word training set (unlabeled)</a:t>
            </a:r>
          </a:p>
        </p:txBody>
      </p:sp>
      <p:sp>
        <p:nvSpPr>
          <p:cNvPr id="11" name="U-Turn Arrow 10">
            <a:extLst>
              <a:ext uri="{FF2B5EF4-FFF2-40B4-BE49-F238E27FC236}">
                <a16:creationId xmlns:a16="http://schemas.microsoft.com/office/drawing/2014/main" id="{7F47548E-3E08-2D4A-B73F-FDB6CA5AD692}"/>
              </a:ext>
            </a:extLst>
          </p:cNvPr>
          <p:cNvSpPr/>
          <p:nvPr/>
        </p:nvSpPr>
        <p:spPr>
          <a:xfrm rot="5400000">
            <a:off x="6952343" y="2341611"/>
            <a:ext cx="805543" cy="524875"/>
          </a:xfrm>
          <a:prstGeom prst="utur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CBCDECD-BAF6-7544-9B27-6B6CD079C8B8}"/>
              </a:ext>
            </a:extLst>
          </p:cNvPr>
          <p:cNvSpPr txBox="1"/>
          <p:nvPr/>
        </p:nvSpPr>
        <p:spPr>
          <a:xfrm>
            <a:off x="7714343" y="2382537"/>
            <a:ext cx="4377545" cy="338554"/>
          </a:xfrm>
          <a:prstGeom prst="rect">
            <a:avLst/>
          </a:prstGeom>
          <a:noFill/>
        </p:spPr>
        <p:txBody>
          <a:bodyPr wrap="none" rtlCol="0">
            <a:spAutoFit/>
          </a:bodyPr>
          <a:lstStyle/>
          <a:p>
            <a:r>
              <a:rPr lang="en-US" sz="1600" dirty="0"/>
              <a:t>Transfer knowledge learned in one task to another</a:t>
            </a:r>
          </a:p>
        </p:txBody>
      </p:sp>
      <p:sp>
        <p:nvSpPr>
          <p:cNvPr id="13" name="TextBox 12">
            <a:extLst>
              <a:ext uri="{FF2B5EF4-FFF2-40B4-BE49-F238E27FC236}">
                <a16:creationId xmlns:a16="http://schemas.microsoft.com/office/drawing/2014/main" id="{49F4D531-D986-A74D-A559-E1B66E0980FB}"/>
              </a:ext>
            </a:extLst>
          </p:cNvPr>
          <p:cNvSpPr txBox="1"/>
          <p:nvPr/>
        </p:nvSpPr>
        <p:spPr>
          <a:xfrm>
            <a:off x="8473133" y="2795066"/>
            <a:ext cx="1816908" cy="307777"/>
          </a:xfrm>
          <a:prstGeom prst="rect">
            <a:avLst/>
          </a:prstGeom>
          <a:noFill/>
        </p:spPr>
        <p:txBody>
          <a:bodyPr wrap="none" rtlCol="0">
            <a:spAutoFit/>
          </a:bodyPr>
          <a:lstStyle/>
          <a:p>
            <a:r>
              <a:rPr lang="en-US" sz="1400" dirty="0"/>
              <a:t>E.g., fruits, people etc.</a:t>
            </a:r>
          </a:p>
        </p:txBody>
      </p:sp>
      <p:sp>
        <p:nvSpPr>
          <p:cNvPr id="14" name="TextBox 13">
            <a:extLst>
              <a:ext uri="{FF2B5EF4-FFF2-40B4-BE49-F238E27FC236}">
                <a16:creationId xmlns:a16="http://schemas.microsoft.com/office/drawing/2014/main" id="{002D545C-BE45-5B4A-B287-B2D597603135}"/>
              </a:ext>
            </a:extLst>
          </p:cNvPr>
          <p:cNvSpPr txBox="1"/>
          <p:nvPr/>
        </p:nvSpPr>
        <p:spPr>
          <a:xfrm>
            <a:off x="1821425" y="3252945"/>
            <a:ext cx="3878369" cy="307777"/>
          </a:xfrm>
          <a:prstGeom prst="rect">
            <a:avLst/>
          </a:prstGeom>
          <a:noFill/>
        </p:spPr>
        <p:txBody>
          <a:bodyPr wrap="none" rtlCol="0">
            <a:spAutoFit/>
          </a:bodyPr>
          <a:lstStyle/>
          <a:p>
            <a:r>
              <a:rPr lang="en-US" sz="1400" dirty="0"/>
              <a:t>One-hot vector </a:t>
            </a:r>
            <a:r>
              <a:rPr lang="en-US" sz="1400" dirty="0">
                <a:sym typeface="Wingdings" pitchFamily="2" charset="2"/>
              </a:rPr>
              <a:t></a:t>
            </a:r>
            <a:r>
              <a:rPr lang="en-US" sz="1400" dirty="0"/>
              <a:t> lower dimensional dense vector</a:t>
            </a:r>
          </a:p>
        </p:txBody>
      </p:sp>
      <p:sp>
        <p:nvSpPr>
          <p:cNvPr id="15" name="TextBox 14">
            <a:extLst>
              <a:ext uri="{FF2B5EF4-FFF2-40B4-BE49-F238E27FC236}">
                <a16:creationId xmlns:a16="http://schemas.microsoft.com/office/drawing/2014/main" id="{0BEA4AD1-EF90-994C-BD59-B388374A491E}"/>
              </a:ext>
            </a:extLst>
          </p:cNvPr>
          <p:cNvSpPr txBox="1"/>
          <p:nvPr/>
        </p:nvSpPr>
        <p:spPr>
          <a:xfrm>
            <a:off x="943428" y="4769135"/>
            <a:ext cx="7901458" cy="338554"/>
          </a:xfrm>
          <a:prstGeom prst="rect">
            <a:avLst/>
          </a:prstGeom>
          <a:noFill/>
        </p:spPr>
        <p:txBody>
          <a:bodyPr wrap="none" rtlCol="0">
            <a:spAutoFit/>
          </a:bodyPr>
          <a:lstStyle/>
          <a:p>
            <a:r>
              <a:rPr lang="en-US" sz="1600" dirty="0"/>
              <a:t>Other NLP tasks: text summarization, co-reference resolution, parsing, sentiment analysis etc.</a:t>
            </a:r>
          </a:p>
        </p:txBody>
      </p:sp>
    </p:spTree>
    <p:extLst>
      <p:ext uri="{BB962C8B-B14F-4D97-AF65-F5344CB8AC3E}">
        <p14:creationId xmlns:p14="http://schemas.microsoft.com/office/powerpoint/2010/main" val="265740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929F-7BB6-9249-8C4F-E83F0AD55B08}"/>
              </a:ext>
            </a:extLst>
          </p:cNvPr>
          <p:cNvSpPr>
            <a:spLocks noGrp="1"/>
          </p:cNvSpPr>
          <p:nvPr>
            <p:ph type="title"/>
          </p:nvPr>
        </p:nvSpPr>
        <p:spPr>
          <a:xfrm>
            <a:off x="838200" y="365126"/>
            <a:ext cx="10515600" cy="976978"/>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Properties of word embeddings</a:t>
            </a:r>
          </a:p>
        </p:txBody>
      </p:sp>
      <p:sp>
        <p:nvSpPr>
          <p:cNvPr id="4" name="Date Placeholder 3">
            <a:extLst>
              <a:ext uri="{FF2B5EF4-FFF2-40B4-BE49-F238E27FC236}">
                <a16:creationId xmlns:a16="http://schemas.microsoft.com/office/drawing/2014/main" id="{6FE18989-392D-7E48-B552-09347ABE9E56}"/>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B0E35683-16DB-8E4A-A0E4-ADCBD9770746}"/>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0F60190D-3A54-FE42-944A-9A077CAEB947}"/>
              </a:ext>
            </a:extLst>
          </p:cNvPr>
          <p:cNvSpPr>
            <a:spLocks noGrp="1"/>
          </p:cNvSpPr>
          <p:nvPr>
            <p:ph type="sldNum" sz="quarter" idx="12"/>
          </p:nvPr>
        </p:nvSpPr>
        <p:spPr/>
        <p:txBody>
          <a:bodyPr/>
          <a:lstStyle/>
          <a:p>
            <a:fld id="{C5E58D30-4ED1-5B49-9F4E-015BAF999FD1}" type="slidenum">
              <a:rPr lang="en-US" smtClean="0"/>
              <a:t>8</a:t>
            </a:fld>
            <a:endParaRPr lang="en-US"/>
          </a:p>
        </p:txBody>
      </p:sp>
      <p:pic>
        <p:nvPicPr>
          <p:cNvPr id="7" name="Picture 6">
            <a:extLst>
              <a:ext uri="{FF2B5EF4-FFF2-40B4-BE49-F238E27FC236}">
                <a16:creationId xmlns:a16="http://schemas.microsoft.com/office/drawing/2014/main" id="{6FA8032B-8DAE-3040-98CB-7787DA6DCC9B}"/>
              </a:ext>
            </a:extLst>
          </p:cNvPr>
          <p:cNvPicPr>
            <a:picLocks noChangeAspect="1"/>
          </p:cNvPicPr>
          <p:nvPr/>
        </p:nvPicPr>
        <p:blipFill>
          <a:blip r:embed="rId3"/>
          <a:stretch>
            <a:fillRect/>
          </a:stretch>
        </p:blipFill>
        <p:spPr>
          <a:xfrm>
            <a:off x="11130461" y="150494"/>
            <a:ext cx="910525" cy="632918"/>
          </a:xfrm>
          <a:prstGeom prst="rect">
            <a:avLst/>
          </a:prstGeom>
        </p:spPr>
      </p:pic>
      <p:graphicFrame>
        <p:nvGraphicFramePr>
          <p:cNvPr id="8" name="Content Placeholder 7">
            <a:extLst>
              <a:ext uri="{FF2B5EF4-FFF2-40B4-BE49-F238E27FC236}">
                <a16:creationId xmlns:a16="http://schemas.microsoft.com/office/drawing/2014/main" id="{0AE6596D-BB84-E24C-9E70-93446CC055FA}"/>
              </a:ext>
            </a:extLst>
          </p:cNvPr>
          <p:cNvGraphicFramePr>
            <a:graphicFrameLocks noGrp="1"/>
          </p:cNvGraphicFramePr>
          <p:nvPr>
            <p:ph idx="1"/>
            <p:extLst>
              <p:ext uri="{D42A27DB-BD31-4B8C-83A1-F6EECF244321}">
                <p14:modId xmlns:p14="http://schemas.microsoft.com/office/powerpoint/2010/main" val="2741961482"/>
              </p:ext>
            </p:extLst>
          </p:nvPr>
        </p:nvGraphicFramePr>
        <p:xfrm>
          <a:off x="1144285" y="2056213"/>
          <a:ext cx="10515603" cy="1854200"/>
        </p:xfrm>
        <a:graphic>
          <a:graphicData uri="http://schemas.openxmlformats.org/drawingml/2006/table">
            <a:tbl>
              <a:tblPr firstRow="1" bandRow="1">
                <a:tableStyleId>{5940675A-B579-460E-94D1-54222C63F5DA}</a:tableStyleId>
              </a:tblPr>
              <a:tblGrid>
                <a:gridCol w="1502229">
                  <a:extLst>
                    <a:ext uri="{9D8B030D-6E8A-4147-A177-3AD203B41FA5}">
                      <a16:colId xmlns:a16="http://schemas.microsoft.com/office/drawing/2014/main" val="160147939"/>
                    </a:ext>
                  </a:extLst>
                </a:gridCol>
                <a:gridCol w="1502229">
                  <a:extLst>
                    <a:ext uri="{9D8B030D-6E8A-4147-A177-3AD203B41FA5}">
                      <a16:colId xmlns:a16="http://schemas.microsoft.com/office/drawing/2014/main" val="926608128"/>
                    </a:ext>
                  </a:extLst>
                </a:gridCol>
                <a:gridCol w="1502229">
                  <a:extLst>
                    <a:ext uri="{9D8B030D-6E8A-4147-A177-3AD203B41FA5}">
                      <a16:colId xmlns:a16="http://schemas.microsoft.com/office/drawing/2014/main" val="1577940990"/>
                    </a:ext>
                  </a:extLst>
                </a:gridCol>
                <a:gridCol w="1502229">
                  <a:extLst>
                    <a:ext uri="{9D8B030D-6E8A-4147-A177-3AD203B41FA5}">
                      <a16:colId xmlns:a16="http://schemas.microsoft.com/office/drawing/2014/main" val="4254456090"/>
                    </a:ext>
                  </a:extLst>
                </a:gridCol>
                <a:gridCol w="1502229">
                  <a:extLst>
                    <a:ext uri="{9D8B030D-6E8A-4147-A177-3AD203B41FA5}">
                      <a16:colId xmlns:a16="http://schemas.microsoft.com/office/drawing/2014/main" val="641437957"/>
                    </a:ext>
                  </a:extLst>
                </a:gridCol>
                <a:gridCol w="1502229">
                  <a:extLst>
                    <a:ext uri="{9D8B030D-6E8A-4147-A177-3AD203B41FA5}">
                      <a16:colId xmlns:a16="http://schemas.microsoft.com/office/drawing/2014/main" val="3423074107"/>
                    </a:ext>
                  </a:extLst>
                </a:gridCol>
                <a:gridCol w="1502229">
                  <a:extLst>
                    <a:ext uri="{9D8B030D-6E8A-4147-A177-3AD203B41FA5}">
                      <a16:colId xmlns:a16="http://schemas.microsoft.com/office/drawing/2014/main" val="376355574"/>
                    </a:ext>
                  </a:extLst>
                </a:gridCol>
              </a:tblGrid>
              <a:tr h="370840">
                <a:tc>
                  <a:txBody>
                    <a:bodyPr/>
                    <a:lstStyle/>
                    <a:p>
                      <a:pPr algn="ctr"/>
                      <a:endParaRPr lang="en-US" dirty="0"/>
                    </a:p>
                  </a:txBody>
                  <a:tcPr anchor="ctr"/>
                </a:tc>
                <a:tc>
                  <a:txBody>
                    <a:bodyPr/>
                    <a:lstStyle/>
                    <a:p>
                      <a:pPr algn="ctr"/>
                      <a:r>
                        <a:rPr lang="en-US" dirty="0"/>
                        <a:t>Man</a:t>
                      </a:r>
                    </a:p>
                  </a:txBody>
                  <a:tcPr anchor="ctr"/>
                </a:tc>
                <a:tc>
                  <a:txBody>
                    <a:bodyPr/>
                    <a:lstStyle/>
                    <a:p>
                      <a:pPr algn="ctr"/>
                      <a:r>
                        <a:rPr lang="en-US" dirty="0"/>
                        <a:t>Woman</a:t>
                      </a:r>
                    </a:p>
                  </a:txBody>
                  <a:tcPr anchor="ctr"/>
                </a:tc>
                <a:tc>
                  <a:txBody>
                    <a:bodyPr/>
                    <a:lstStyle/>
                    <a:p>
                      <a:pPr algn="ctr"/>
                      <a:r>
                        <a:rPr lang="en-US" dirty="0"/>
                        <a:t>King</a:t>
                      </a:r>
                    </a:p>
                  </a:txBody>
                  <a:tcPr anchor="ctr"/>
                </a:tc>
                <a:tc>
                  <a:txBody>
                    <a:bodyPr/>
                    <a:lstStyle/>
                    <a:p>
                      <a:pPr algn="ctr"/>
                      <a:r>
                        <a:rPr lang="en-US" dirty="0"/>
                        <a:t>Queen</a:t>
                      </a:r>
                    </a:p>
                  </a:txBody>
                  <a:tcPr anchor="ctr"/>
                </a:tc>
                <a:tc>
                  <a:txBody>
                    <a:bodyPr/>
                    <a:lstStyle/>
                    <a:p>
                      <a:pPr algn="ctr"/>
                      <a:r>
                        <a:rPr lang="en-US" dirty="0"/>
                        <a:t>Apple</a:t>
                      </a:r>
                    </a:p>
                  </a:txBody>
                  <a:tcPr anchor="ctr"/>
                </a:tc>
                <a:tc>
                  <a:txBody>
                    <a:bodyPr/>
                    <a:lstStyle/>
                    <a:p>
                      <a:pPr algn="ctr"/>
                      <a:r>
                        <a:rPr lang="en-US" dirty="0"/>
                        <a:t>Orange</a:t>
                      </a:r>
                    </a:p>
                  </a:txBody>
                  <a:tcPr anchor="ctr"/>
                </a:tc>
                <a:extLst>
                  <a:ext uri="{0D108BD9-81ED-4DB2-BD59-A6C34878D82A}">
                    <a16:rowId xmlns:a16="http://schemas.microsoft.com/office/drawing/2014/main" val="218267331"/>
                  </a:ext>
                </a:extLst>
              </a:tr>
              <a:tr h="370840">
                <a:tc>
                  <a:txBody>
                    <a:bodyPr/>
                    <a:lstStyle/>
                    <a:p>
                      <a:pPr algn="ctr"/>
                      <a:r>
                        <a:rPr lang="en-US" dirty="0"/>
                        <a:t>Gender</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-0.98</a:t>
                      </a:r>
                    </a:p>
                  </a:txBody>
                  <a:tcPr anchor="ctr"/>
                </a:tc>
                <a:tc>
                  <a:txBody>
                    <a:bodyPr/>
                    <a:lstStyle/>
                    <a:p>
                      <a:pPr algn="ctr"/>
                      <a:r>
                        <a:rPr lang="en-US" dirty="0"/>
                        <a:t>0.97</a:t>
                      </a:r>
                    </a:p>
                  </a:txBody>
                  <a:tcPr anchor="ctr"/>
                </a:tc>
                <a:tc>
                  <a:txBody>
                    <a:bodyPr/>
                    <a:lstStyle/>
                    <a:p>
                      <a:pPr algn="ctr"/>
                      <a:r>
                        <a:rPr lang="en-US" dirty="0"/>
                        <a:t>0.00</a:t>
                      </a:r>
                    </a:p>
                  </a:txBody>
                  <a:tcPr anchor="ctr"/>
                </a:tc>
                <a:tc>
                  <a:txBody>
                    <a:bodyPr/>
                    <a:lstStyle/>
                    <a:p>
                      <a:pPr algn="ctr"/>
                      <a:r>
                        <a:rPr lang="en-US" dirty="0"/>
                        <a:t>-0.01</a:t>
                      </a:r>
                    </a:p>
                  </a:txBody>
                  <a:tcPr anchor="ctr"/>
                </a:tc>
                <a:extLst>
                  <a:ext uri="{0D108BD9-81ED-4DB2-BD59-A6C34878D82A}">
                    <a16:rowId xmlns:a16="http://schemas.microsoft.com/office/drawing/2014/main" val="492380859"/>
                  </a:ext>
                </a:extLst>
              </a:tr>
              <a:tr h="370840">
                <a:tc>
                  <a:txBody>
                    <a:bodyPr/>
                    <a:lstStyle/>
                    <a:p>
                      <a:pPr algn="ctr"/>
                      <a:r>
                        <a:rPr lang="en-US" dirty="0"/>
                        <a:t>Royal</a:t>
                      </a:r>
                    </a:p>
                  </a:txBody>
                  <a:tcPr anchor="ctr"/>
                </a:tc>
                <a:tc>
                  <a:txBody>
                    <a:bodyPr/>
                    <a:lstStyle/>
                    <a:p>
                      <a:pPr algn="ctr"/>
                      <a:r>
                        <a:rPr lang="en-US" dirty="0"/>
                        <a:t>0.01</a:t>
                      </a:r>
                    </a:p>
                  </a:txBody>
                  <a:tcPr anchor="ctr"/>
                </a:tc>
                <a:tc>
                  <a:txBody>
                    <a:bodyPr/>
                    <a:lstStyle/>
                    <a:p>
                      <a:pPr algn="ctr"/>
                      <a:r>
                        <a:rPr lang="en-US" dirty="0"/>
                        <a:t>0.02</a:t>
                      </a:r>
                    </a:p>
                  </a:txBody>
                  <a:tcPr anchor="ctr"/>
                </a:tc>
                <a:tc>
                  <a:txBody>
                    <a:bodyPr/>
                    <a:lstStyle/>
                    <a:p>
                      <a:pPr algn="ctr"/>
                      <a:r>
                        <a:rPr lang="en-US" dirty="0"/>
                        <a:t>0.93</a:t>
                      </a:r>
                    </a:p>
                  </a:txBody>
                  <a:tcPr anchor="ctr"/>
                </a:tc>
                <a:tc>
                  <a:txBody>
                    <a:bodyPr/>
                    <a:lstStyle/>
                    <a:p>
                      <a:pPr algn="ctr"/>
                      <a:r>
                        <a:rPr lang="en-US" dirty="0"/>
                        <a:t>0.98</a:t>
                      </a:r>
                    </a:p>
                  </a:txBody>
                  <a:tcPr anchor="ctr"/>
                </a:tc>
                <a:tc>
                  <a:txBody>
                    <a:bodyPr/>
                    <a:lstStyle/>
                    <a:p>
                      <a:pPr algn="ctr"/>
                      <a:r>
                        <a:rPr lang="en-US" dirty="0"/>
                        <a:t>-0.01</a:t>
                      </a:r>
                    </a:p>
                  </a:txBody>
                  <a:tcPr anchor="ctr"/>
                </a:tc>
                <a:tc>
                  <a:txBody>
                    <a:bodyPr/>
                    <a:lstStyle/>
                    <a:p>
                      <a:pPr algn="ctr"/>
                      <a:r>
                        <a:rPr lang="en-US" dirty="0"/>
                        <a:t>0.00</a:t>
                      </a:r>
                    </a:p>
                  </a:txBody>
                  <a:tcPr anchor="ctr"/>
                </a:tc>
                <a:extLst>
                  <a:ext uri="{0D108BD9-81ED-4DB2-BD59-A6C34878D82A}">
                    <a16:rowId xmlns:a16="http://schemas.microsoft.com/office/drawing/2014/main" val="3545676138"/>
                  </a:ext>
                </a:extLst>
              </a:tr>
              <a:tr h="370840">
                <a:tc>
                  <a:txBody>
                    <a:bodyPr/>
                    <a:lstStyle/>
                    <a:p>
                      <a:pPr algn="ctr"/>
                      <a:r>
                        <a:rPr lang="en-US" dirty="0"/>
                        <a:t>Age</a:t>
                      </a:r>
                    </a:p>
                  </a:txBody>
                  <a:tcPr anchor="ctr"/>
                </a:tc>
                <a:tc>
                  <a:txBody>
                    <a:bodyPr/>
                    <a:lstStyle/>
                    <a:p>
                      <a:pPr algn="ctr"/>
                      <a:r>
                        <a:rPr lang="en-US" dirty="0"/>
                        <a:t>0.03</a:t>
                      </a:r>
                    </a:p>
                  </a:txBody>
                  <a:tcPr anchor="ctr"/>
                </a:tc>
                <a:tc>
                  <a:txBody>
                    <a:bodyPr/>
                    <a:lstStyle/>
                    <a:p>
                      <a:pPr algn="ctr"/>
                      <a:r>
                        <a:rPr lang="en-US" dirty="0"/>
                        <a:t>0.02</a:t>
                      </a:r>
                    </a:p>
                  </a:txBody>
                  <a:tcPr anchor="ctr"/>
                </a:tc>
                <a:tc>
                  <a:txBody>
                    <a:bodyPr/>
                    <a:lstStyle/>
                    <a:p>
                      <a:pPr algn="ctr"/>
                      <a:r>
                        <a:rPr lang="en-US" dirty="0"/>
                        <a:t>0.72</a:t>
                      </a:r>
                    </a:p>
                  </a:txBody>
                  <a:tcPr anchor="ctr"/>
                </a:tc>
                <a:tc>
                  <a:txBody>
                    <a:bodyPr/>
                    <a:lstStyle/>
                    <a:p>
                      <a:pPr algn="ctr"/>
                      <a:r>
                        <a:rPr lang="en-US" dirty="0"/>
                        <a:t>0.68</a:t>
                      </a:r>
                    </a:p>
                  </a:txBody>
                  <a:tcPr anchor="ctr"/>
                </a:tc>
                <a:tc>
                  <a:txBody>
                    <a:bodyPr/>
                    <a:lstStyle/>
                    <a:p>
                      <a:pPr algn="ctr"/>
                      <a:r>
                        <a:rPr lang="en-US" dirty="0"/>
                        <a:t>0.03</a:t>
                      </a:r>
                    </a:p>
                  </a:txBody>
                  <a:tcPr anchor="ctr"/>
                </a:tc>
                <a:tc>
                  <a:txBody>
                    <a:bodyPr/>
                    <a:lstStyle/>
                    <a:p>
                      <a:pPr algn="ctr"/>
                      <a:r>
                        <a:rPr lang="en-US" dirty="0"/>
                        <a:t>0.02</a:t>
                      </a:r>
                    </a:p>
                  </a:txBody>
                  <a:tcPr anchor="ctr"/>
                </a:tc>
                <a:extLst>
                  <a:ext uri="{0D108BD9-81ED-4DB2-BD59-A6C34878D82A}">
                    <a16:rowId xmlns:a16="http://schemas.microsoft.com/office/drawing/2014/main" val="2060775237"/>
                  </a:ext>
                </a:extLst>
              </a:tr>
              <a:tr h="370840">
                <a:tc>
                  <a:txBody>
                    <a:bodyPr/>
                    <a:lstStyle/>
                    <a:p>
                      <a:pPr algn="ctr"/>
                      <a:r>
                        <a:rPr lang="en-US" dirty="0"/>
                        <a:t>Food</a:t>
                      </a:r>
                    </a:p>
                  </a:txBody>
                  <a:tcPr anchor="ctr"/>
                </a:tc>
                <a:tc>
                  <a:txBody>
                    <a:bodyPr/>
                    <a:lstStyle/>
                    <a:p>
                      <a:pPr algn="ctr"/>
                      <a:r>
                        <a:rPr lang="en-US" dirty="0"/>
                        <a:t>0.00</a:t>
                      </a:r>
                    </a:p>
                  </a:txBody>
                  <a:tcPr anchor="ctr"/>
                </a:tc>
                <a:tc>
                  <a:txBody>
                    <a:bodyPr/>
                    <a:lstStyle/>
                    <a:p>
                      <a:pPr algn="ctr"/>
                      <a:r>
                        <a:rPr lang="en-US" dirty="0"/>
                        <a:t>0.00</a:t>
                      </a:r>
                    </a:p>
                  </a:txBody>
                  <a:tcPr anchor="ctr"/>
                </a:tc>
                <a:tc>
                  <a:txBody>
                    <a:bodyPr/>
                    <a:lstStyle/>
                    <a:p>
                      <a:pPr algn="ctr"/>
                      <a:r>
                        <a:rPr lang="en-US" dirty="0"/>
                        <a:t>0.01</a:t>
                      </a:r>
                    </a:p>
                  </a:txBody>
                  <a:tcPr anchor="ctr"/>
                </a:tc>
                <a:tc>
                  <a:txBody>
                    <a:bodyPr/>
                    <a:lstStyle/>
                    <a:p>
                      <a:pPr algn="ctr"/>
                      <a:r>
                        <a:rPr lang="en-US" dirty="0"/>
                        <a:t>0.02</a:t>
                      </a:r>
                    </a:p>
                  </a:txBody>
                  <a:tcPr anchor="ctr"/>
                </a:tc>
                <a:tc>
                  <a:txBody>
                    <a:bodyPr/>
                    <a:lstStyle/>
                    <a:p>
                      <a:pPr algn="ctr"/>
                      <a:r>
                        <a:rPr lang="en-US" dirty="0"/>
                        <a:t>0.95</a:t>
                      </a:r>
                    </a:p>
                  </a:txBody>
                  <a:tcPr anchor="ctr"/>
                </a:tc>
                <a:tc>
                  <a:txBody>
                    <a:bodyPr/>
                    <a:lstStyle/>
                    <a:p>
                      <a:pPr algn="ctr"/>
                      <a:r>
                        <a:rPr lang="en-US" dirty="0"/>
                        <a:t>0.97</a:t>
                      </a:r>
                    </a:p>
                  </a:txBody>
                  <a:tcPr anchor="ctr"/>
                </a:tc>
                <a:extLst>
                  <a:ext uri="{0D108BD9-81ED-4DB2-BD59-A6C34878D82A}">
                    <a16:rowId xmlns:a16="http://schemas.microsoft.com/office/drawing/2014/main" val="3406095794"/>
                  </a:ext>
                </a:extLst>
              </a:tr>
            </a:tbl>
          </a:graphicData>
        </a:graphic>
      </p:graphicFrame>
      <p:sp>
        <p:nvSpPr>
          <p:cNvPr id="11" name="TextBox 10">
            <a:extLst>
              <a:ext uri="{FF2B5EF4-FFF2-40B4-BE49-F238E27FC236}">
                <a16:creationId xmlns:a16="http://schemas.microsoft.com/office/drawing/2014/main" id="{C4D043EF-0542-C246-BF34-E8DBA0A4CD6C}"/>
              </a:ext>
            </a:extLst>
          </p:cNvPr>
          <p:cNvSpPr txBox="1"/>
          <p:nvPr/>
        </p:nvSpPr>
        <p:spPr>
          <a:xfrm>
            <a:off x="994229" y="1372070"/>
            <a:ext cx="1916294" cy="369332"/>
          </a:xfrm>
          <a:prstGeom prst="rect">
            <a:avLst/>
          </a:prstGeom>
          <a:noFill/>
        </p:spPr>
        <p:txBody>
          <a:bodyPr wrap="none" rtlCol="0">
            <a:spAutoFit/>
          </a:bodyPr>
          <a:lstStyle/>
          <a:p>
            <a:r>
              <a:rPr lang="en-US" dirty="0"/>
              <a:t>Word analogy task</a:t>
            </a:r>
          </a:p>
        </p:txBody>
      </p:sp>
      <p:sp>
        <p:nvSpPr>
          <p:cNvPr id="12" name="TextBox 11">
            <a:extLst>
              <a:ext uri="{FF2B5EF4-FFF2-40B4-BE49-F238E27FC236}">
                <a16:creationId xmlns:a16="http://schemas.microsoft.com/office/drawing/2014/main" id="{F960E015-8B0F-FA46-BC63-C16F2F749E20}"/>
              </a:ext>
            </a:extLst>
          </p:cNvPr>
          <p:cNvSpPr txBox="1"/>
          <p:nvPr/>
        </p:nvSpPr>
        <p:spPr>
          <a:xfrm>
            <a:off x="1086228" y="4255190"/>
            <a:ext cx="2829557" cy="369332"/>
          </a:xfrm>
          <a:prstGeom prst="rect">
            <a:avLst/>
          </a:prstGeom>
          <a:noFill/>
        </p:spPr>
        <p:txBody>
          <a:bodyPr wrap="none" rtlCol="0">
            <a:spAutoFit/>
          </a:bodyPr>
          <a:lstStyle/>
          <a:p>
            <a:r>
              <a:rPr lang="en-US" dirty="0"/>
              <a:t>Man </a:t>
            </a:r>
            <a:r>
              <a:rPr lang="en-US" dirty="0">
                <a:sym typeface="Wingdings" pitchFamily="2" charset="2"/>
              </a:rPr>
              <a:t> Woman as King  ?</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CF79C7-19BF-F04F-AAEE-0DDD57B9D69A}"/>
                  </a:ext>
                </a:extLst>
              </p:cNvPr>
              <p:cNvSpPr txBox="1"/>
              <p:nvPr/>
            </p:nvSpPr>
            <p:spPr>
              <a:xfrm>
                <a:off x="1194366" y="5049944"/>
                <a:ext cx="1298625" cy="90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𝑀𝑎𝑛</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−1</m:t>
                              </m:r>
                            </m:e>
                            <m:e>
                              <m:r>
                                <a:rPr lang="en-US" sz="1600" b="0" i="1" smtClean="0">
                                  <a:latin typeface="Cambria Math" panose="02040503050406030204" pitchFamily="18" charset="0"/>
                                </a:rPr>
                                <m:t>0.01</m:t>
                              </m:r>
                            </m:e>
                            <m:e>
                              <m:r>
                                <a:rPr lang="en-US" sz="1600" b="0" i="1" smtClean="0">
                                  <a:latin typeface="Cambria Math" panose="02040503050406030204" pitchFamily="18" charset="0"/>
                                </a:rPr>
                                <m:t>0.03</m:t>
                              </m:r>
                            </m:e>
                            <m:e>
                              <m:r>
                                <a:rPr lang="en-US" sz="1600" b="0" i="1" smtClean="0">
                                  <a:latin typeface="Cambria Math" panose="02040503050406030204" pitchFamily="18" charset="0"/>
                                </a:rPr>
                                <m:t>0.0</m:t>
                              </m:r>
                            </m:e>
                          </m:eqArr>
                        </m:e>
                      </m:d>
                    </m:oMath>
                  </m:oMathPara>
                </a14:m>
                <a:endParaRPr lang="en-US" sz="1600" dirty="0"/>
              </a:p>
            </p:txBody>
          </p:sp>
        </mc:Choice>
        <mc:Fallback xmlns="">
          <p:sp>
            <p:nvSpPr>
              <p:cNvPr id="14" name="TextBox 13">
                <a:extLst>
                  <a:ext uri="{FF2B5EF4-FFF2-40B4-BE49-F238E27FC236}">
                    <a16:creationId xmlns:a16="http://schemas.microsoft.com/office/drawing/2014/main" id="{EACF79C7-19BF-F04F-AAEE-0DDD57B9D69A}"/>
                  </a:ext>
                </a:extLst>
              </p:cNvPr>
              <p:cNvSpPr txBox="1">
                <a:spLocks noRot="1" noChangeAspect="1" noMove="1" noResize="1" noEditPoints="1" noAdjustHandles="1" noChangeArrowheads="1" noChangeShapeType="1" noTextEdit="1"/>
              </p:cNvSpPr>
              <p:nvPr/>
            </p:nvSpPr>
            <p:spPr>
              <a:xfrm>
                <a:off x="1194366" y="5049944"/>
                <a:ext cx="1298625" cy="907108"/>
              </a:xfrm>
              <a:prstGeom prst="rect">
                <a:avLst/>
              </a:prstGeom>
              <a:blipFill>
                <a:blip r:embed="rId4"/>
                <a:stretch>
                  <a:fillRect l="-97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7D199A1-5710-CB46-8A6F-51EC87F10248}"/>
                  </a:ext>
                </a:extLst>
              </p:cNvPr>
              <p:cNvSpPr txBox="1"/>
              <p:nvPr/>
            </p:nvSpPr>
            <p:spPr>
              <a:xfrm>
                <a:off x="2731960" y="5049944"/>
                <a:ext cx="1542282" cy="90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𝑒</m:t>
                          </m:r>
                        </m:e>
                        <m:sub>
                          <m:r>
                            <a:rPr lang="en-US" sz="1600" b="0" i="1" smtClean="0">
                              <a:latin typeface="Cambria Math" panose="02040503050406030204" pitchFamily="18" charset="0"/>
                            </a:rPr>
                            <m:t>𝑊𝑜𝑚𝑎𝑛</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1</m:t>
                              </m:r>
                            </m:e>
                            <m:e>
                              <m:r>
                                <a:rPr lang="en-US" sz="1600" b="0" i="1" smtClean="0">
                                  <a:latin typeface="Cambria Math" panose="02040503050406030204" pitchFamily="18" charset="0"/>
                                </a:rPr>
                                <m:t>0.02</m:t>
                              </m:r>
                            </m:e>
                            <m:e>
                              <m:r>
                                <a:rPr lang="en-US" sz="1600" b="0" i="1" smtClean="0">
                                  <a:latin typeface="Cambria Math" panose="02040503050406030204" pitchFamily="18" charset="0"/>
                                </a:rPr>
                                <m:t>0.02</m:t>
                              </m:r>
                            </m:e>
                            <m:e>
                              <m:r>
                                <a:rPr lang="en-US" sz="1600" b="0" i="1" smtClean="0">
                                  <a:latin typeface="Cambria Math" panose="02040503050406030204" pitchFamily="18" charset="0"/>
                                </a:rPr>
                                <m:t>0.0</m:t>
                              </m:r>
                            </m:e>
                          </m:eqArr>
                        </m:e>
                      </m:d>
                    </m:oMath>
                  </m:oMathPara>
                </a14:m>
                <a:endParaRPr lang="en-US" sz="1600" dirty="0"/>
              </a:p>
            </p:txBody>
          </p:sp>
        </mc:Choice>
        <mc:Fallback xmlns="">
          <p:sp>
            <p:nvSpPr>
              <p:cNvPr id="15" name="TextBox 14">
                <a:extLst>
                  <a:ext uri="{FF2B5EF4-FFF2-40B4-BE49-F238E27FC236}">
                    <a16:creationId xmlns:a16="http://schemas.microsoft.com/office/drawing/2014/main" id="{67D199A1-5710-CB46-8A6F-51EC87F10248}"/>
                  </a:ext>
                </a:extLst>
              </p:cNvPr>
              <p:cNvSpPr txBox="1">
                <a:spLocks noRot="1" noChangeAspect="1" noMove="1" noResize="1" noEditPoints="1" noAdjustHandles="1" noChangeArrowheads="1" noChangeShapeType="1" noTextEdit="1"/>
              </p:cNvSpPr>
              <p:nvPr/>
            </p:nvSpPr>
            <p:spPr>
              <a:xfrm>
                <a:off x="2731960" y="5049944"/>
                <a:ext cx="1542282" cy="907108"/>
              </a:xfrm>
              <a:prstGeom prst="rect">
                <a:avLst/>
              </a:prstGeom>
              <a:blipFill>
                <a:blip r:embed="rId5"/>
                <a:stretch>
                  <a:fillRect l="-81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E0F2EF9-7EAB-1742-AE18-A31E1464853D}"/>
                  </a:ext>
                </a:extLst>
              </p:cNvPr>
              <p:cNvSpPr/>
              <p:nvPr/>
            </p:nvSpPr>
            <p:spPr>
              <a:xfrm>
                <a:off x="4625975" y="5003777"/>
                <a:ext cx="2554161" cy="99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𝑒</m:t>
                          </m:r>
                        </m:e>
                        <m:sub>
                          <m:r>
                            <a:rPr lang="en-US" sz="1600" i="1">
                              <a:latin typeface="Cambria Math" panose="02040503050406030204" pitchFamily="18" charset="0"/>
                            </a:rPr>
                            <m:t>𝑀𝑎𝑛</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r>
                            <a:rPr lang="en-US" sz="1600" i="1">
                              <a:latin typeface="Cambria Math" panose="02040503050406030204" pitchFamily="18" charset="0"/>
                            </a:rPr>
                            <m:t>𝑊𝑜𝑚𝑎𝑛</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−2</m:t>
                              </m:r>
                            </m:e>
                            <m:e>
                              <m:r>
                                <a:rPr lang="en-US" sz="1600" b="0" i="1" smtClean="0">
                                  <a:latin typeface="Cambria Math" panose="02040503050406030204" pitchFamily="18" charset="0"/>
                                </a:rPr>
                                <m:t>−0.01</m:t>
                              </m:r>
                            </m:e>
                            <m:e>
                              <m:r>
                                <a:rPr lang="en-US" sz="1600" b="0" i="1" smtClean="0">
                                  <a:latin typeface="Cambria Math" panose="02040503050406030204" pitchFamily="18" charset="0"/>
                                </a:rPr>
                                <m:t>0.01</m:t>
                              </m:r>
                            </m:e>
                            <m:e>
                              <m:r>
                                <a:rPr lang="en-US" sz="1600" b="0" i="1" smtClean="0">
                                  <a:latin typeface="Cambria Math" panose="02040503050406030204" pitchFamily="18" charset="0"/>
                                </a:rPr>
                                <m:t>0.00</m:t>
                              </m:r>
                            </m:e>
                          </m:eqArr>
                        </m:e>
                      </m:d>
                    </m:oMath>
                  </m:oMathPara>
                </a14:m>
                <a:endParaRPr lang="en-US" sz="1600" dirty="0"/>
              </a:p>
            </p:txBody>
          </p:sp>
        </mc:Choice>
        <mc:Fallback xmlns="">
          <p:sp>
            <p:nvSpPr>
              <p:cNvPr id="17" name="Rectangle 16">
                <a:extLst>
                  <a:ext uri="{FF2B5EF4-FFF2-40B4-BE49-F238E27FC236}">
                    <a16:creationId xmlns:a16="http://schemas.microsoft.com/office/drawing/2014/main" id="{6E0F2EF9-7EAB-1742-AE18-A31E1464853D}"/>
                  </a:ext>
                </a:extLst>
              </p:cNvPr>
              <p:cNvSpPr>
                <a:spLocks noRot="1" noChangeAspect="1" noMove="1" noResize="1" noEditPoints="1" noAdjustHandles="1" noChangeArrowheads="1" noChangeShapeType="1" noTextEdit="1"/>
              </p:cNvSpPr>
              <p:nvPr/>
            </p:nvSpPr>
            <p:spPr>
              <a:xfrm>
                <a:off x="4625975" y="5003777"/>
                <a:ext cx="2554161" cy="999441"/>
              </a:xfrm>
              <a:prstGeom prst="rect">
                <a:avLst/>
              </a:prstGeom>
              <a:blipFill>
                <a:blip r:embed="rId6"/>
                <a:stretch>
                  <a:fillRect/>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0833BB76-CAC8-2E41-931F-70FF91C57EF0}"/>
              </a:ext>
            </a:extLst>
          </p:cNvPr>
          <p:cNvSpPr/>
          <p:nvPr/>
        </p:nvSpPr>
        <p:spPr>
          <a:xfrm>
            <a:off x="2910523" y="1915886"/>
            <a:ext cx="2546848" cy="2155371"/>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FE3E9A05-EB05-2C4A-84A5-56211B81ACFA}"/>
              </a:ext>
            </a:extLst>
          </p:cNvPr>
          <p:cNvSpPr/>
          <p:nvPr/>
        </p:nvSpPr>
        <p:spPr>
          <a:xfrm>
            <a:off x="5906712" y="1898830"/>
            <a:ext cx="2546848" cy="2155371"/>
          </a:xfrm>
          <a:prstGeom prst="round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A7E1DA4-3BEB-2440-BC93-C9EE53B6CD22}"/>
              </a:ext>
            </a:extLst>
          </p:cNvPr>
          <p:cNvGrpSpPr/>
          <p:nvPr/>
        </p:nvGrpSpPr>
        <p:grpSpPr>
          <a:xfrm>
            <a:off x="6248400" y="4796971"/>
            <a:ext cx="718457" cy="475791"/>
            <a:chOff x="6248400" y="4796971"/>
            <a:chExt cx="718457" cy="475791"/>
          </a:xfrm>
        </p:grpSpPr>
        <p:sp>
          <p:nvSpPr>
            <p:cNvPr id="20" name="Oval 19">
              <a:extLst>
                <a:ext uri="{FF2B5EF4-FFF2-40B4-BE49-F238E27FC236}">
                  <a16:creationId xmlns:a16="http://schemas.microsoft.com/office/drawing/2014/main" id="{86466E21-E1D2-3B49-BB53-58BD3C3CD833}"/>
                </a:ext>
              </a:extLst>
            </p:cNvPr>
            <p:cNvSpPr/>
            <p:nvPr/>
          </p:nvSpPr>
          <p:spPr>
            <a:xfrm>
              <a:off x="6495142" y="5022368"/>
              <a:ext cx="471715" cy="2503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8487D63-B1C3-0943-8DD7-0169CE08DE85}"/>
                </a:ext>
              </a:extLst>
            </p:cNvPr>
            <p:cNvCxnSpPr>
              <a:stCxn id="20" idx="1"/>
            </p:cNvCxnSpPr>
            <p:nvPr/>
          </p:nvCxnSpPr>
          <p:spPr>
            <a:xfrm flipH="1" flipV="1">
              <a:off x="6248400" y="4796971"/>
              <a:ext cx="315823" cy="2620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96BFA47F-56F7-1A43-9644-8012CBFC6B3D}"/>
              </a:ext>
            </a:extLst>
          </p:cNvPr>
          <p:cNvSpPr txBox="1"/>
          <p:nvPr/>
        </p:nvSpPr>
        <p:spPr>
          <a:xfrm>
            <a:off x="5035366" y="4448883"/>
            <a:ext cx="1931491" cy="307777"/>
          </a:xfrm>
          <a:prstGeom prst="rect">
            <a:avLst/>
          </a:prstGeom>
          <a:noFill/>
        </p:spPr>
        <p:txBody>
          <a:bodyPr wrap="none" rtlCol="0">
            <a:spAutoFit/>
          </a:bodyPr>
          <a:lstStyle/>
          <a:p>
            <a:r>
              <a:rPr lang="en-US" sz="1400" dirty="0"/>
              <a:t>main difference: gender</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8AEA090-7605-9D45-A02D-8C05817AAB1F}"/>
                  </a:ext>
                </a:extLst>
              </p:cNvPr>
              <p:cNvSpPr/>
              <p:nvPr/>
            </p:nvSpPr>
            <p:spPr>
              <a:xfrm>
                <a:off x="7717517" y="5003777"/>
                <a:ext cx="2486835" cy="99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𝑒</m:t>
                          </m:r>
                        </m:e>
                        <m:sub>
                          <m:r>
                            <a:rPr lang="en-US" sz="1600" b="0" i="1" smtClean="0">
                              <a:latin typeface="Cambria Math" panose="02040503050406030204" pitchFamily="18" charset="0"/>
                            </a:rPr>
                            <m:t>𝐾𝑖𝑛𝑔</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r>
                            <a:rPr lang="en-US" sz="1600" b="0" i="1" smtClean="0">
                              <a:latin typeface="Cambria Math" panose="02040503050406030204" pitchFamily="18" charset="0"/>
                            </a:rPr>
                            <m:t>𝑄𝑢𝑒𝑒𝑛</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−1.95</m:t>
                              </m:r>
                            </m:e>
                            <m:e>
                              <m:r>
                                <a:rPr lang="en-US" sz="1600" b="0" i="1" smtClean="0">
                                  <a:latin typeface="Cambria Math" panose="02040503050406030204" pitchFamily="18" charset="0"/>
                                </a:rPr>
                                <m:t>−0.05</m:t>
                              </m:r>
                            </m:e>
                            <m:e>
                              <m:r>
                                <a:rPr lang="en-US" sz="1600" b="0" i="1" smtClean="0">
                                  <a:latin typeface="Cambria Math" panose="02040503050406030204" pitchFamily="18" charset="0"/>
                                </a:rPr>
                                <m:t>0.04</m:t>
                              </m:r>
                            </m:e>
                            <m:e>
                              <m:r>
                                <a:rPr lang="en-US" sz="1600" b="0" i="1" smtClean="0">
                                  <a:latin typeface="Cambria Math" panose="02040503050406030204" pitchFamily="18" charset="0"/>
                                </a:rPr>
                                <m:t>−0.01</m:t>
                              </m:r>
                            </m:e>
                          </m:eqArr>
                        </m:e>
                      </m:d>
                    </m:oMath>
                  </m:oMathPara>
                </a14:m>
                <a:endParaRPr lang="en-US" sz="1600" dirty="0"/>
              </a:p>
            </p:txBody>
          </p:sp>
        </mc:Choice>
        <mc:Fallback xmlns="">
          <p:sp>
            <p:nvSpPr>
              <p:cNvPr id="25" name="Rectangle 24">
                <a:extLst>
                  <a:ext uri="{FF2B5EF4-FFF2-40B4-BE49-F238E27FC236}">
                    <a16:creationId xmlns:a16="http://schemas.microsoft.com/office/drawing/2014/main" id="{68AEA090-7605-9D45-A02D-8C05817AAB1F}"/>
                  </a:ext>
                </a:extLst>
              </p:cNvPr>
              <p:cNvSpPr>
                <a:spLocks noRot="1" noChangeAspect="1" noMove="1" noResize="1" noEditPoints="1" noAdjustHandles="1" noChangeArrowheads="1" noChangeShapeType="1" noTextEdit="1"/>
              </p:cNvSpPr>
              <p:nvPr/>
            </p:nvSpPr>
            <p:spPr>
              <a:xfrm>
                <a:off x="7717517" y="5003777"/>
                <a:ext cx="2486835" cy="999441"/>
              </a:xfrm>
              <a:prstGeom prst="rect">
                <a:avLst/>
              </a:prstGeom>
              <a:blipFill>
                <a:blip r:embed="rId7"/>
                <a:stretch>
                  <a:fillRect/>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E5DE35B3-6E52-964A-B7F4-7F56A53CBCF7}"/>
              </a:ext>
            </a:extLst>
          </p:cNvPr>
          <p:cNvGrpSpPr/>
          <p:nvPr/>
        </p:nvGrpSpPr>
        <p:grpSpPr>
          <a:xfrm>
            <a:off x="9313120" y="4801864"/>
            <a:ext cx="718457" cy="475791"/>
            <a:chOff x="6248400" y="4796971"/>
            <a:chExt cx="718457" cy="475791"/>
          </a:xfrm>
        </p:grpSpPr>
        <p:sp>
          <p:nvSpPr>
            <p:cNvPr id="27" name="Oval 26">
              <a:extLst>
                <a:ext uri="{FF2B5EF4-FFF2-40B4-BE49-F238E27FC236}">
                  <a16:creationId xmlns:a16="http://schemas.microsoft.com/office/drawing/2014/main" id="{30D86676-BB9E-774C-9141-F536D3AE5613}"/>
                </a:ext>
              </a:extLst>
            </p:cNvPr>
            <p:cNvSpPr/>
            <p:nvPr/>
          </p:nvSpPr>
          <p:spPr>
            <a:xfrm>
              <a:off x="6495142" y="5022368"/>
              <a:ext cx="471715" cy="2503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89641763-F8FA-E84E-8000-47E85EDF2D02}"/>
                </a:ext>
              </a:extLst>
            </p:cNvPr>
            <p:cNvCxnSpPr>
              <a:stCxn id="27" idx="1"/>
            </p:cNvCxnSpPr>
            <p:nvPr/>
          </p:nvCxnSpPr>
          <p:spPr>
            <a:xfrm flipH="1" flipV="1">
              <a:off x="6248400" y="4796971"/>
              <a:ext cx="315823" cy="2620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DB8FDB62-6938-4A4E-9ADE-FDD3E08EA99F}"/>
              </a:ext>
            </a:extLst>
          </p:cNvPr>
          <p:cNvSpPr txBox="1"/>
          <p:nvPr/>
        </p:nvSpPr>
        <p:spPr>
          <a:xfrm>
            <a:off x="8100086" y="4453776"/>
            <a:ext cx="1931491" cy="307777"/>
          </a:xfrm>
          <a:prstGeom prst="rect">
            <a:avLst/>
          </a:prstGeom>
          <a:noFill/>
        </p:spPr>
        <p:txBody>
          <a:bodyPr wrap="none" rtlCol="0">
            <a:spAutoFit/>
          </a:bodyPr>
          <a:lstStyle/>
          <a:p>
            <a:r>
              <a:rPr lang="en-US" sz="1400" dirty="0"/>
              <a:t>main difference: gender</a:t>
            </a:r>
          </a:p>
        </p:txBody>
      </p:sp>
      <p:sp>
        <p:nvSpPr>
          <p:cNvPr id="30" name="TextBox 29">
            <a:extLst>
              <a:ext uri="{FF2B5EF4-FFF2-40B4-BE49-F238E27FC236}">
                <a16:creationId xmlns:a16="http://schemas.microsoft.com/office/drawing/2014/main" id="{9D4BCE41-BD28-3F41-83C8-AC9E9FDC3CA4}"/>
              </a:ext>
            </a:extLst>
          </p:cNvPr>
          <p:cNvSpPr txBox="1"/>
          <p:nvPr/>
        </p:nvSpPr>
        <p:spPr>
          <a:xfrm>
            <a:off x="3902137" y="4254158"/>
            <a:ext cx="814647" cy="369332"/>
          </a:xfrm>
          <a:prstGeom prst="rect">
            <a:avLst/>
          </a:prstGeom>
          <a:noFill/>
        </p:spPr>
        <p:txBody>
          <a:bodyPr wrap="none" rtlCol="0">
            <a:spAutoFit/>
          </a:bodyPr>
          <a:lstStyle/>
          <a:p>
            <a:r>
              <a:rPr lang="en-US" i="1" dirty="0"/>
              <a:t>Queen</a:t>
            </a:r>
          </a:p>
        </p:txBody>
      </p:sp>
    </p:spTree>
    <p:extLst>
      <p:ext uri="{BB962C8B-B14F-4D97-AF65-F5344CB8AC3E}">
        <p14:creationId xmlns:p14="http://schemas.microsoft.com/office/powerpoint/2010/main" val="2216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par>
                                <p:cTn id="31" presetID="3" presetClass="entr" presetSubtype="1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linds(horizontal)">
                                      <p:cBhvr>
                                        <p:cTn id="48" dur="500"/>
                                        <p:tgtEl>
                                          <p:spTgt spid="29"/>
                                        </p:tgtEl>
                                      </p:cBhvr>
                                    </p:animEffect>
                                  </p:childTnLst>
                                </p:cTn>
                              </p:par>
                              <p:par>
                                <p:cTn id="49" presetID="3"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blinds(horizontal)">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p:bldP spid="18" grpId="0" animBg="1"/>
      <p:bldP spid="19" grpId="0" animBg="1"/>
      <p:bldP spid="24" grpId="0"/>
      <p:bldP spid="25"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B421-1E95-B84C-9D8F-B13905D9B926}"/>
              </a:ext>
            </a:extLst>
          </p:cNvPr>
          <p:cNvSpPr>
            <a:spLocks noGrp="1"/>
          </p:cNvSpPr>
          <p:nvPr>
            <p:ph type="title"/>
          </p:nvPr>
        </p:nvSpPr>
        <p:spPr>
          <a:xfrm>
            <a:off x="838200" y="365126"/>
            <a:ext cx="10515600" cy="1035504"/>
          </a:xfrm>
        </p:spPr>
        <p:txBody>
          <a:bodyPr>
            <a:normAutofit/>
          </a:bodyPr>
          <a:lstStyle/>
          <a:p>
            <a:r>
              <a:rPr lang="en-US" sz="3600" dirty="0">
                <a:latin typeface="Apple Symbols" panose="02000000000000000000" pitchFamily="2" charset="-79"/>
                <a:ea typeface="Apple Symbols" panose="02000000000000000000" pitchFamily="2" charset="-79"/>
                <a:cs typeface="Apple Symbols" panose="02000000000000000000" pitchFamily="2" charset="-79"/>
              </a:rPr>
              <a:t>Making analogies using word embeddings</a:t>
            </a:r>
          </a:p>
        </p:txBody>
      </p:sp>
      <p:sp>
        <p:nvSpPr>
          <p:cNvPr id="4" name="Date Placeholder 3">
            <a:extLst>
              <a:ext uri="{FF2B5EF4-FFF2-40B4-BE49-F238E27FC236}">
                <a16:creationId xmlns:a16="http://schemas.microsoft.com/office/drawing/2014/main" id="{05C23BE2-C009-8B42-9891-139D674AC034}"/>
              </a:ext>
            </a:extLst>
          </p:cNvPr>
          <p:cNvSpPr>
            <a:spLocks noGrp="1"/>
          </p:cNvSpPr>
          <p:nvPr>
            <p:ph type="dt" sz="half" idx="10"/>
          </p:nvPr>
        </p:nvSpPr>
        <p:spPr/>
        <p:txBody>
          <a:bodyPr/>
          <a:lstStyle/>
          <a:p>
            <a:fld id="{B3B67BCA-97B8-CA43-90D4-9D6D92370636}" type="datetime1">
              <a:rPr lang="en-US" smtClean="0"/>
              <a:t>10/31/18</a:t>
            </a:fld>
            <a:endParaRPr lang="en-US"/>
          </a:p>
        </p:txBody>
      </p:sp>
      <p:sp>
        <p:nvSpPr>
          <p:cNvPr id="5" name="Footer Placeholder 4">
            <a:extLst>
              <a:ext uri="{FF2B5EF4-FFF2-40B4-BE49-F238E27FC236}">
                <a16:creationId xmlns:a16="http://schemas.microsoft.com/office/drawing/2014/main" id="{5A62947C-3B04-3246-9DA6-B83C4BC5A56F}"/>
              </a:ext>
            </a:extLst>
          </p:cNvPr>
          <p:cNvSpPr>
            <a:spLocks noGrp="1"/>
          </p:cNvSpPr>
          <p:nvPr>
            <p:ph type="ftr" sz="quarter" idx="11"/>
          </p:nvPr>
        </p:nvSpPr>
        <p:spPr/>
        <p:txBody>
          <a:bodyPr/>
          <a:lstStyle/>
          <a:p>
            <a:r>
              <a:rPr lang="en-US"/>
              <a:t>CS596 Machine Learning, SDSU</a:t>
            </a:r>
          </a:p>
        </p:txBody>
      </p:sp>
      <p:sp>
        <p:nvSpPr>
          <p:cNvPr id="6" name="Slide Number Placeholder 5">
            <a:extLst>
              <a:ext uri="{FF2B5EF4-FFF2-40B4-BE49-F238E27FC236}">
                <a16:creationId xmlns:a16="http://schemas.microsoft.com/office/drawing/2014/main" id="{8E74C0D8-8F32-6547-8E10-527F20E44AA6}"/>
              </a:ext>
            </a:extLst>
          </p:cNvPr>
          <p:cNvSpPr>
            <a:spLocks noGrp="1"/>
          </p:cNvSpPr>
          <p:nvPr>
            <p:ph type="sldNum" sz="quarter" idx="12"/>
          </p:nvPr>
        </p:nvSpPr>
        <p:spPr/>
        <p:txBody>
          <a:bodyPr/>
          <a:lstStyle/>
          <a:p>
            <a:fld id="{C5E58D30-4ED1-5B49-9F4E-015BAF999FD1}" type="slidenum">
              <a:rPr lang="en-US" smtClean="0"/>
              <a:t>9</a:t>
            </a:fld>
            <a:endParaRPr lang="en-US"/>
          </a:p>
        </p:txBody>
      </p:sp>
      <p:pic>
        <p:nvPicPr>
          <p:cNvPr id="7" name="Picture 6">
            <a:extLst>
              <a:ext uri="{FF2B5EF4-FFF2-40B4-BE49-F238E27FC236}">
                <a16:creationId xmlns:a16="http://schemas.microsoft.com/office/drawing/2014/main" id="{4790D7AF-BCE9-9E47-9471-79D7C433F1FD}"/>
              </a:ext>
            </a:extLst>
          </p:cNvPr>
          <p:cNvPicPr>
            <a:picLocks noChangeAspect="1"/>
          </p:cNvPicPr>
          <p:nvPr/>
        </p:nvPicPr>
        <p:blipFill>
          <a:blip r:embed="rId3"/>
          <a:stretch>
            <a:fillRect/>
          </a:stretch>
        </p:blipFill>
        <p:spPr>
          <a:xfrm>
            <a:off x="11130461" y="150494"/>
            <a:ext cx="910525" cy="632918"/>
          </a:xfrm>
          <a:prstGeom prst="rect">
            <a:avLst/>
          </a:prstGeom>
        </p:spPr>
      </p:pic>
      <p:sp>
        <p:nvSpPr>
          <p:cNvPr id="8" name="Rectangle 7">
            <a:extLst>
              <a:ext uri="{FF2B5EF4-FFF2-40B4-BE49-F238E27FC236}">
                <a16:creationId xmlns:a16="http://schemas.microsoft.com/office/drawing/2014/main" id="{54A0124D-932F-974A-9F83-72AD25DEE74E}"/>
              </a:ext>
            </a:extLst>
          </p:cNvPr>
          <p:cNvSpPr/>
          <p:nvPr/>
        </p:nvSpPr>
        <p:spPr>
          <a:xfrm>
            <a:off x="6716485" y="1615262"/>
            <a:ext cx="2873829" cy="2873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C8D0AF9-8E6F-5845-A9CD-88C7F868AEE9}"/>
              </a:ext>
            </a:extLst>
          </p:cNvPr>
          <p:cNvSpPr txBox="1"/>
          <p:nvPr/>
        </p:nvSpPr>
        <p:spPr>
          <a:xfrm>
            <a:off x="7613026" y="4703723"/>
            <a:ext cx="1080745" cy="307777"/>
          </a:xfrm>
          <a:prstGeom prst="rect">
            <a:avLst/>
          </a:prstGeom>
          <a:noFill/>
        </p:spPr>
        <p:txBody>
          <a:bodyPr wrap="none" rtlCol="0">
            <a:spAutoFit/>
          </a:bodyPr>
          <a:lstStyle/>
          <a:p>
            <a:r>
              <a:rPr lang="en-US" sz="1400" dirty="0"/>
              <a:t>300-D space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5AA36C-5209-5744-B497-6BDE1464C00E}"/>
                  </a:ext>
                </a:extLst>
              </p:cNvPr>
              <p:cNvSpPr txBox="1"/>
              <p:nvPr/>
            </p:nvSpPr>
            <p:spPr>
              <a:xfrm>
                <a:off x="987293" y="1709057"/>
                <a:ext cx="2594107" cy="26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𝑒</m:t>
                          </m:r>
                        </m:e>
                        <m:sub>
                          <m:r>
                            <a:rPr lang="en-US" sz="1600" i="1">
                              <a:latin typeface="Cambria Math" panose="02040503050406030204" pitchFamily="18" charset="0"/>
                            </a:rPr>
                            <m:t>𝑀𝑎𝑛</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r>
                            <a:rPr lang="en-US" sz="1600" i="1">
                              <a:latin typeface="Cambria Math" panose="02040503050406030204" pitchFamily="18" charset="0"/>
                            </a:rPr>
                            <m:t>𝑊𝑜𝑚𝑎𝑛</m:t>
                          </m:r>
                        </m:sub>
                      </m:sSub>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𝑒</m:t>
                          </m:r>
                        </m:e>
                        <m:sub>
                          <m:r>
                            <a:rPr lang="en-US" sz="1600" b="0" i="1" smtClean="0">
                              <a:latin typeface="Cambria Math" panose="02040503050406030204" pitchFamily="18" charset="0"/>
                              <a:ea typeface="Cambria Math" panose="02040503050406030204" pitchFamily="18" charset="0"/>
                            </a:rPr>
                            <m:t>𝐾𝑖𝑛𝑔</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𝑒</m:t>
                          </m:r>
                        </m:e>
                        <m:sub>
                          <m:r>
                            <a:rPr lang="en-US" sz="1600" b="0" i="1" smtClean="0">
                              <a:latin typeface="Cambria Math" panose="02040503050406030204" pitchFamily="18" charset="0"/>
                              <a:ea typeface="Cambria Math" panose="02040503050406030204" pitchFamily="18" charset="0"/>
                            </a:rPr>
                            <m:t>𝑤</m:t>
                          </m:r>
                        </m:sub>
                      </m:sSub>
                    </m:oMath>
                  </m:oMathPara>
                </a14:m>
                <a:endParaRPr lang="en-US" sz="1600" dirty="0"/>
              </a:p>
            </p:txBody>
          </p:sp>
        </mc:Choice>
        <mc:Fallback xmlns="">
          <p:sp>
            <p:nvSpPr>
              <p:cNvPr id="10" name="TextBox 9">
                <a:extLst>
                  <a:ext uri="{FF2B5EF4-FFF2-40B4-BE49-F238E27FC236}">
                    <a16:creationId xmlns:a16="http://schemas.microsoft.com/office/drawing/2014/main" id="{725AA36C-5209-5744-B497-6BDE1464C00E}"/>
                  </a:ext>
                </a:extLst>
              </p:cNvPr>
              <p:cNvSpPr txBox="1">
                <a:spLocks noRot="1" noChangeAspect="1" noMove="1" noResize="1" noEditPoints="1" noAdjustHandles="1" noChangeArrowheads="1" noChangeShapeType="1" noTextEdit="1"/>
              </p:cNvSpPr>
              <p:nvPr/>
            </p:nvSpPr>
            <p:spPr>
              <a:xfrm>
                <a:off x="987293" y="1709057"/>
                <a:ext cx="2594107" cy="266227"/>
              </a:xfrm>
              <a:prstGeom prst="rect">
                <a:avLst/>
              </a:prstGeom>
              <a:blipFill>
                <a:blip r:embed="rId4"/>
                <a:stretch>
                  <a:fillRect l="-488" b="-1363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8FB2990-C536-7049-BA58-C1A1E3B929CA}"/>
              </a:ext>
            </a:extLst>
          </p:cNvPr>
          <p:cNvSpPr txBox="1"/>
          <p:nvPr/>
        </p:nvSpPr>
        <p:spPr>
          <a:xfrm>
            <a:off x="3928156" y="1657504"/>
            <a:ext cx="678391" cy="369332"/>
          </a:xfrm>
          <a:prstGeom prst="rect">
            <a:avLst/>
          </a:prstGeom>
          <a:noFill/>
        </p:spPr>
        <p:txBody>
          <a:bodyPr wrap="none" rtlCol="0">
            <a:spAutoFit/>
          </a:bodyPr>
          <a:lstStyle/>
          <a:p>
            <a:r>
              <a:rPr lang="en-US" i="1" dirty="0"/>
              <a:t>w</a:t>
            </a:r>
            <a:r>
              <a:rPr lang="en-US" dirty="0"/>
              <a:t> = ?</a:t>
            </a:r>
          </a:p>
        </p:txBody>
      </p:sp>
      <p:sp>
        <p:nvSpPr>
          <p:cNvPr id="12" name="Oval 11">
            <a:extLst>
              <a:ext uri="{FF2B5EF4-FFF2-40B4-BE49-F238E27FC236}">
                <a16:creationId xmlns:a16="http://schemas.microsoft.com/office/drawing/2014/main" id="{84973419-C5B1-CA48-994E-EC732954BBCC}"/>
              </a:ext>
            </a:extLst>
          </p:cNvPr>
          <p:cNvSpPr/>
          <p:nvPr/>
        </p:nvSpPr>
        <p:spPr>
          <a:xfrm>
            <a:off x="7460343" y="3592286"/>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8DAC46D-22BC-AD4B-9EDF-720E4637355F}"/>
              </a:ext>
            </a:extLst>
          </p:cNvPr>
          <p:cNvSpPr txBox="1"/>
          <p:nvPr/>
        </p:nvSpPr>
        <p:spPr>
          <a:xfrm>
            <a:off x="6973306" y="3592286"/>
            <a:ext cx="519694" cy="307777"/>
          </a:xfrm>
          <a:prstGeom prst="rect">
            <a:avLst/>
          </a:prstGeom>
          <a:noFill/>
        </p:spPr>
        <p:txBody>
          <a:bodyPr wrap="none" rtlCol="0">
            <a:spAutoFit/>
          </a:bodyPr>
          <a:lstStyle/>
          <a:p>
            <a:r>
              <a:rPr lang="en-US" sz="1400" dirty="0"/>
              <a:t>Man</a:t>
            </a:r>
          </a:p>
        </p:txBody>
      </p:sp>
      <p:sp>
        <p:nvSpPr>
          <p:cNvPr id="14" name="Oval 13">
            <a:extLst>
              <a:ext uri="{FF2B5EF4-FFF2-40B4-BE49-F238E27FC236}">
                <a16:creationId xmlns:a16="http://schemas.microsoft.com/office/drawing/2014/main" id="{7C82B5AF-A61F-B54D-9147-847DFB81441B}"/>
              </a:ext>
            </a:extLst>
          </p:cNvPr>
          <p:cNvSpPr/>
          <p:nvPr/>
        </p:nvSpPr>
        <p:spPr>
          <a:xfrm>
            <a:off x="8153398" y="2301602"/>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6C0BBA-77C5-E44A-8A49-A7C82AC3B346}"/>
              </a:ext>
            </a:extLst>
          </p:cNvPr>
          <p:cNvSpPr/>
          <p:nvPr/>
        </p:nvSpPr>
        <p:spPr>
          <a:xfrm>
            <a:off x="8961037" y="2366916"/>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4AC974C-B346-F745-B738-B6D5F4525183}"/>
              </a:ext>
            </a:extLst>
          </p:cNvPr>
          <p:cNvSpPr/>
          <p:nvPr/>
        </p:nvSpPr>
        <p:spPr>
          <a:xfrm>
            <a:off x="8272384" y="3845833"/>
            <a:ext cx="6531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A8F2AE0-F154-424A-B6ED-9FB17D163826}"/>
              </a:ext>
            </a:extLst>
          </p:cNvPr>
          <p:cNvSpPr txBox="1"/>
          <p:nvPr/>
        </p:nvSpPr>
        <p:spPr>
          <a:xfrm>
            <a:off x="7693843" y="1952540"/>
            <a:ext cx="755784" cy="307777"/>
          </a:xfrm>
          <a:prstGeom prst="rect">
            <a:avLst/>
          </a:prstGeom>
          <a:noFill/>
        </p:spPr>
        <p:txBody>
          <a:bodyPr wrap="none" rtlCol="0">
            <a:spAutoFit/>
          </a:bodyPr>
          <a:lstStyle/>
          <a:p>
            <a:r>
              <a:rPr lang="en-US" sz="1400" dirty="0"/>
              <a:t>Woman</a:t>
            </a:r>
          </a:p>
        </p:txBody>
      </p:sp>
      <p:sp>
        <p:nvSpPr>
          <p:cNvPr id="18" name="TextBox 17">
            <a:extLst>
              <a:ext uri="{FF2B5EF4-FFF2-40B4-BE49-F238E27FC236}">
                <a16:creationId xmlns:a16="http://schemas.microsoft.com/office/drawing/2014/main" id="{F2629E16-D758-5749-8765-9C423E3D0F88}"/>
              </a:ext>
            </a:extLst>
          </p:cNvPr>
          <p:cNvSpPr txBox="1"/>
          <p:nvPr/>
        </p:nvSpPr>
        <p:spPr>
          <a:xfrm>
            <a:off x="8200200" y="3967465"/>
            <a:ext cx="498855" cy="307777"/>
          </a:xfrm>
          <a:prstGeom prst="rect">
            <a:avLst/>
          </a:prstGeom>
          <a:noFill/>
        </p:spPr>
        <p:txBody>
          <a:bodyPr wrap="none" rtlCol="0">
            <a:spAutoFit/>
          </a:bodyPr>
          <a:lstStyle/>
          <a:p>
            <a:r>
              <a:rPr lang="en-US" sz="1400" dirty="0"/>
              <a:t>King</a:t>
            </a:r>
          </a:p>
        </p:txBody>
      </p:sp>
      <p:sp>
        <p:nvSpPr>
          <p:cNvPr id="19" name="TextBox 18">
            <a:extLst>
              <a:ext uri="{FF2B5EF4-FFF2-40B4-BE49-F238E27FC236}">
                <a16:creationId xmlns:a16="http://schemas.microsoft.com/office/drawing/2014/main" id="{0864244E-6DD3-2C4D-9955-A5F075198216}"/>
              </a:ext>
            </a:extLst>
          </p:cNvPr>
          <p:cNvSpPr txBox="1"/>
          <p:nvPr/>
        </p:nvSpPr>
        <p:spPr>
          <a:xfrm>
            <a:off x="8860665" y="2031041"/>
            <a:ext cx="673582" cy="307777"/>
          </a:xfrm>
          <a:prstGeom prst="rect">
            <a:avLst/>
          </a:prstGeom>
          <a:noFill/>
        </p:spPr>
        <p:txBody>
          <a:bodyPr wrap="none" rtlCol="0">
            <a:spAutoFit/>
          </a:bodyPr>
          <a:lstStyle/>
          <a:p>
            <a:r>
              <a:rPr lang="en-US" sz="1400" dirty="0"/>
              <a:t>Queen</a:t>
            </a:r>
          </a:p>
        </p:txBody>
      </p:sp>
      <p:cxnSp>
        <p:nvCxnSpPr>
          <p:cNvPr id="21" name="Straight Arrow Connector 20">
            <a:extLst>
              <a:ext uri="{FF2B5EF4-FFF2-40B4-BE49-F238E27FC236}">
                <a16:creationId xmlns:a16="http://schemas.microsoft.com/office/drawing/2014/main" id="{E1E292F4-819D-E24D-BF73-E9D4D9DDEF34}"/>
              </a:ext>
            </a:extLst>
          </p:cNvPr>
          <p:cNvCxnSpPr/>
          <p:nvPr/>
        </p:nvCxnSpPr>
        <p:spPr>
          <a:xfrm flipV="1">
            <a:off x="7533608" y="2384523"/>
            <a:ext cx="627741" cy="1160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88C3E7-1ECA-D448-8A60-A7C608BAAEDA}"/>
              </a:ext>
            </a:extLst>
          </p:cNvPr>
          <p:cNvCxnSpPr>
            <a:cxnSpLocks/>
          </p:cNvCxnSpPr>
          <p:nvPr/>
        </p:nvCxnSpPr>
        <p:spPr>
          <a:xfrm flipV="1">
            <a:off x="8337698" y="2473047"/>
            <a:ext cx="627741" cy="13290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779693F-C4C9-C540-A778-C7CFC557D3CA}"/>
                  </a:ext>
                </a:extLst>
              </p:cNvPr>
              <p:cNvSpPr txBox="1"/>
              <p:nvPr/>
            </p:nvSpPr>
            <p:spPr>
              <a:xfrm>
                <a:off x="947536" y="2635135"/>
                <a:ext cx="2537233" cy="369332"/>
              </a:xfrm>
              <a:prstGeom prst="rect">
                <a:avLst/>
              </a:prstGeom>
              <a:noFill/>
            </p:spPr>
            <p:txBody>
              <a:bodyPr wrap="none" rtlCol="0">
                <a:spAutoFit/>
              </a:bodyPr>
              <a:lstStyle/>
              <a:p>
                <a:r>
                  <a:rPr lang="en-US" dirty="0"/>
                  <a:t>Find the word </a:t>
                </a:r>
                <a14:m>
                  <m:oMath xmlns:m="http://schemas.openxmlformats.org/officeDocument/2006/math">
                    <m:r>
                      <a:rPr lang="en-US" b="0" i="1" smtClean="0">
                        <a:latin typeface="Cambria Math" panose="02040503050406030204" pitchFamily="18" charset="0"/>
                      </a:rPr>
                      <m:t>𝑤</m:t>
                    </m:r>
                  </m:oMath>
                </a14:m>
                <a:r>
                  <a:rPr lang="en-US" dirty="0"/>
                  <a:t> so that: </a:t>
                </a:r>
              </a:p>
            </p:txBody>
          </p:sp>
        </mc:Choice>
        <mc:Fallback xmlns="">
          <p:sp>
            <p:nvSpPr>
              <p:cNvPr id="25" name="TextBox 24">
                <a:extLst>
                  <a:ext uri="{FF2B5EF4-FFF2-40B4-BE49-F238E27FC236}">
                    <a16:creationId xmlns:a16="http://schemas.microsoft.com/office/drawing/2014/main" id="{8779693F-C4C9-C540-A778-C7CFC557D3CA}"/>
                  </a:ext>
                </a:extLst>
              </p:cNvPr>
              <p:cNvSpPr txBox="1">
                <a:spLocks noRot="1" noChangeAspect="1" noMove="1" noResize="1" noEditPoints="1" noAdjustHandles="1" noChangeArrowheads="1" noChangeShapeType="1" noTextEdit="1"/>
              </p:cNvSpPr>
              <p:nvPr/>
            </p:nvSpPr>
            <p:spPr>
              <a:xfrm>
                <a:off x="947536" y="2635135"/>
                <a:ext cx="2537233" cy="369332"/>
              </a:xfrm>
              <a:prstGeom prst="rect">
                <a:avLst/>
              </a:prstGeom>
              <a:blipFill>
                <a:blip r:embed="rId5"/>
                <a:stretch>
                  <a:fillRect l="-2000" t="-3226" r="-1000"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3E65922-D518-104D-8270-89B42DCDFBD4}"/>
                  </a:ext>
                </a:extLst>
              </p:cNvPr>
              <p:cNvSpPr txBox="1"/>
              <p:nvPr/>
            </p:nvSpPr>
            <p:spPr>
              <a:xfrm>
                <a:off x="1438856" y="3182300"/>
                <a:ext cx="4091826" cy="3622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𝑤</m:t>
                                  </m:r>
                                </m:lim>
                              </m:limLow>
                            </m:fName>
                            <m:e>
                              <m:r>
                                <a:rPr lang="en-US" b="0" i="1" smtClean="0">
                                  <a:latin typeface="Cambria Math" panose="02040503050406030204" pitchFamily="18" charset="0"/>
                                </a:rPr>
                                <m:t>𝑠𝑖𝑚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𝐾𝑖𝑛𝑔</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𝑀𝑎𝑛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𝑊𝑜𝑚𝑎𝑛</m:t>
                                  </m:r>
                                </m:sub>
                              </m:sSub>
                              <m:r>
                                <a:rPr lang="en-US" b="0" i="1" smtClean="0">
                                  <a:latin typeface="Cambria Math" panose="02040503050406030204" pitchFamily="18" charset="0"/>
                                </a:rPr>
                                <m:t>)</m:t>
                              </m:r>
                            </m:e>
                          </m:func>
                        </m:e>
                      </m:func>
                    </m:oMath>
                  </m:oMathPara>
                </a14:m>
                <a:endParaRPr lang="en-US" dirty="0"/>
              </a:p>
            </p:txBody>
          </p:sp>
        </mc:Choice>
        <mc:Fallback xmlns="">
          <p:sp>
            <p:nvSpPr>
              <p:cNvPr id="27" name="TextBox 26">
                <a:extLst>
                  <a:ext uri="{FF2B5EF4-FFF2-40B4-BE49-F238E27FC236}">
                    <a16:creationId xmlns:a16="http://schemas.microsoft.com/office/drawing/2014/main" id="{73E65922-D518-104D-8270-89B42DCDFBD4}"/>
                  </a:ext>
                </a:extLst>
              </p:cNvPr>
              <p:cNvSpPr txBox="1">
                <a:spLocks noRot="1" noChangeAspect="1" noMove="1" noResize="1" noEditPoints="1" noAdjustHandles="1" noChangeArrowheads="1" noChangeShapeType="1" noTextEdit="1"/>
              </p:cNvSpPr>
              <p:nvPr/>
            </p:nvSpPr>
            <p:spPr>
              <a:xfrm>
                <a:off x="1438856" y="3182300"/>
                <a:ext cx="4091826" cy="362279"/>
              </a:xfrm>
              <a:prstGeom prst="rect">
                <a:avLst/>
              </a:prstGeom>
              <a:blipFill>
                <a:blip r:embed="rId6"/>
                <a:stretch>
                  <a:fillRect l="-929" r="-1548" b="-689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849127C-F4A0-A74C-8CA6-875515CCC685}"/>
              </a:ext>
            </a:extLst>
          </p:cNvPr>
          <p:cNvSpPr txBox="1"/>
          <p:nvPr/>
        </p:nvSpPr>
        <p:spPr>
          <a:xfrm>
            <a:off x="2216152" y="3758370"/>
            <a:ext cx="2222083" cy="338554"/>
          </a:xfrm>
          <a:prstGeom prst="rect">
            <a:avLst/>
          </a:prstGeom>
          <a:noFill/>
        </p:spPr>
        <p:txBody>
          <a:bodyPr wrap="none" rtlCol="0">
            <a:spAutoFit/>
          </a:bodyPr>
          <a:lstStyle/>
          <a:p>
            <a:r>
              <a:rPr lang="en-US" sz="1600" i="1" dirty="0"/>
              <a:t>sim</a:t>
            </a:r>
            <a:r>
              <a:rPr lang="en-US" sz="1600" dirty="0"/>
              <a:t>: a similarity function</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2A88881-3D58-E649-9A5D-7D002BB0FC07}"/>
                  </a:ext>
                </a:extLst>
              </p:cNvPr>
              <p:cNvSpPr txBox="1"/>
              <p:nvPr/>
            </p:nvSpPr>
            <p:spPr>
              <a:xfrm>
                <a:off x="947536" y="4376877"/>
                <a:ext cx="5049078" cy="646331"/>
              </a:xfrm>
              <a:prstGeom prst="rect">
                <a:avLst/>
              </a:prstGeom>
              <a:noFill/>
            </p:spPr>
            <p:txBody>
              <a:bodyPr wrap="square" rtlCol="0">
                <a:spAutoFit/>
              </a:bodyPr>
              <a:lstStyle/>
              <a:p>
                <a:r>
                  <a:rPr lang="en-US" dirty="0"/>
                  <a:t>Finding the most similar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𝑤</m:t>
                        </m:r>
                      </m:sub>
                    </m:sSub>
                  </m:oMath>
                </a14:m>
                <a:r>
                  <a:rPr lang="en-US" dirty="0"/>
                  <a:t> will hopefully pick up the word </a:t>
                </a:r>
                <a:r>
                  <a:rPr lang="en-US" i="1" dirty="0"/>
                  <a:t>w</a:t>
                </a:r>
                <a:r>
                  <a:rPr lang="en-US" dirty="0"/>
                  <a:t> = Queen</a:t>
                </a:r>
              </a:p>
            </p:txBody>
          </p:sp>
        </mc:Choice>
        <mc:Fallback xmlns="">
          <p:sp>
            <p:nvSpPr>
              <p:cNvPr id="29" name="TextBox 28">
                <a:extLst>
                  <a:ext uri="{FF2B5EF4-FFF2-40B4-BE49-F238E27FC236}">
                    <a16:creationId xmlns:a16="http://schemas.microsoft.com/office/drawing/2014/main" id="{C2A88881-3D58-E649-9A5D-7D002BB0FC07}"/>
                  </a:ext>
                </a:extLst>
              </p:cNvPr>
              <p:cNvSpPr txBox="1">
                <a:spLocks noRot="1" noChangeAspect="1" noMove="1" noResize="1" noEditPoints="1" noAdjustHandles="1" noChangeArrowheads="1" noChangeShapeType="1" noTextEdit="1"/>
              </p:cNvSpPr>
              <p:nvPr/>
            </p:nvSpPr>
            <p:spPr>
              <a:xfrm>
                <a:off x="947536" y="4376877"/>
                <a:ext cx="5049078" cy="646331"/>
              </a:xfrm>
              <a:prstGeom prst="rect">
                <a:avLst/>
              </a:prstGeom>
              <a:blipFill>
                <a:blip r:embed="rId7"/>
                <a:stretch>
                  <a:fillRect l="-1005" t="-3846" b="-11538"/>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C0F395CB-0EDA-1546-9F17-71A3672F56E8}"/>
              </a:ext>
            </a:extLst>
          </p:cNvPr>
          <p:cNvSpPr txBox="1"/>
          <p:nvPr/>
        </p:nvSpPr>
        <p:spPr>
          <a:xfrm>
            <a:off x="947536" y="5326249"/>
            <a:ext cx="1748556" cy="369332"/>
          </a:xfrm>
          <a:prstGeom prst="rect">
            <a:avLst/>
          </a:prstGeom>
          <a:noFill/>
        </p:spPr>
        <p:txBody>
          <a:bodyPr wrap="none" rtlCol="0">
            <a:spAutoFit/>
          </a:bodyPr>
          <a:lstStyle/>
          <a:p>
            <a:r>
              <a:rPr lang="en-US" b="1" dirty="0"/>
              <a:t>It actually woks!</a:t>
            </a:r>
          </a:p>
        </p:txBody>
      </p:sp>
    </p:spTree>
    <p:extLst>
      <p:ext uri="{BB962C8B-B14F-4D97-AF65-F5344CB8AC3E}">
        <p14:creationId xmlns:p14="http://schemas.microsoft.com/office/powerpoint/2010/main" val="8427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linds(horizontal)">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linds(horizont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linds(horizont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linds(horizontal)">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animBg="1"/>
      <p:bldP spid="16" grpId="0" animBg="1"/>
      <p:bldP spid="17" grpId="0"/>
      <p:bldP spid="18" grpId="0"/>
      <p:bldP spid="19" grpId="0"/>
      <p:bldP spid="25" grpId="0"/>
      <p:bldP spid="27" grpId="0"/>
      <p:bldP spid="28"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TotalTime>
  <Words>2356</Words>
  <Application>Microsoft Macintosh PowerPoint</Application>
  <PresentationFormat>Widescreen</PresentationFormat>
  <Paragraphs>703</Paragraphs>
  <Slides>24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等线</vt:lpstr>
      <vt:lpstr>Apple Symbols</vt:lpstr>
      <vt:lpstr>Arial</vt:lpstr>
      <vt:lpstr>Calibri</vt:lpstr>
      <vt:lpstr>Calibri Light</vt:lpstr>
      <vt:lpstr>Cambria Math</vt:lpstr>
      <vt:lpstr>Wingdings</vt:lpstr>
      <vt:lpstr>Office Theme</vt:lpstr>
      <vt:lpstr>Lecture 18: Word Embeddings</vt:lpstr>
      <vt:lpstr>Outline</vt:lpstr>
      <vt:lpstr>Ways of representing words</vt:lpstr>
      <vt:lpstr>A feature-like representation</vt:lpstr>
      <vt:lpstr>Words cluster in embedding space</vt:lpstr>
      <vt:lpstr>Application of word embeddings</vt:lpstr>
      <vt:lpstr>Word embeddings for transfer learning</vt:lpstr>
      <vt:lpstr>Properties of word embeddings</vt:lpstr>
      <vt:lpstr>Making analogies using word embeddings</vt:lpstr>
      <vt:lpstr>Similarity functions</vt:lpstr>
      <vt:lpstr>Analogies of multiple types</vt:lpstr>
      <vt:lpstr>How to learn word embeddings?</vt:lpstr>
      <vt:lpstr>Learning word embeddings</vt:lpstr>
      <vt:lpstr>Learning word embeddings with neural language model</vt:lpstr>
      <vt:lpstr>Different context length</vt:lpstr>
      <vt:lpstr>Connection to RNN-based language model</vt:lpstr>
      <vt:lpstr>Simpler models </vt:lpstr>
      <vt:lpstr>Skip-gram</vt:lpstr>
      <vt:lpstr>Skip-gram (cont.)</vt:lpstr>
      <vt:lpstr>Problems with softmax</vt:lpstr>
      <vt:lpstr>Negative sampling</vt:lpstr>
      <vt:lpstr>Negative sampling (cont.)</vt:lpstr>
      <vt:lpstr>Intuitions of negative sampling</vt:lpstr>
      <vt:lpstr>Other ways of learning word embeddings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18: Recurrent Neural Network (Part 2)</dc:title>
  <dc:creator>Microsoft Office User</dc:creator>
  <cp:lastModifiedBy>Yang Xu</cp:lastModifiedBy>
  <cp:revision>465</cp:revision>
  <dcterms:created xsi:type="dcterms:W3CDTF">2018-10-26T19:57:31Z</dcterms:created>
  <dcterms:modified xsi:type="dcterms:W3CDTF">2018-11-01T07:36:41Z</dcterms:modified>
</cp:coreProperties>
</file>